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7" r:id="rId2"/>
    <p:sldId id="258" r:id="rId3"/>
    <p:sldId id="259" r:id="rId4"/>
    <p:sldId id="260" r:id="rId5"/>
    <p:sldId id="262" r:id="rId6"/>
    <p:sldId id="309" r:id="rId7"/>
    <p:sldId id="306" r:id="rId8"/>
    <p:sldId id="305" r:id="rId9"/>
    <p:sldId id="311" r:id="rId10"/>
    <p:sldId id="269" r:id="rId11"/>
    <p:sldId id="271" r:id="rId12"/>
    <p:sldId id="272" r:id="rId13"/>
    <p:sldId id="274" r:id="rId14"/>
    <p:sldId id="279" r:id="rId15"/>
    <p:sldId id="280" r:id="rId16"/>
    <p:sldId id="281" r:id="rId17"/>
    <p:sldId id="282" r:id="rId18"/>
    <p:sldId id="283" r:id="rId19"/>
    <p:sldId id="286" r:id="rId20"/>
    <p:sldId id="287" r:id="rId21"/>
    <p:sldId id="312" r:id="rId22"/>
    <p:sldId id="289" r:id="rId23"/>
    <p:sldId id="293" r:id="rId24"/>
    <p:sldId id="295" r:id="rId25"/>
    <p:sldId id="296" r:id="rId26"/>
    <p:sldId id="307" r:id="rId27"/>
    <p:sldId id="299" r:id="rId28"/>
    <p:sldId id="300" r:id="rId29"/>
    <p:sldId id="301" r:id="rId30"/>
    <p:sldId id="308" r:id="rId31"/>
    <p:sldId id="302" r:id="rId32"/>
    <p:sldId id="303"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E0A224C-2995-4ED7-A21E-B82D87362632}" type="datetimeFigureOut">
              <a:rPr lang="fr-FR"/>
              <a:pPr>
                <a:defRPr/>
              </a:pPr>
              <a:t>21/06/2017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3FFC638-DE29-4963-AEB9-A641CA684429}" type="slidenum">
              <a:rPr lang="fr-FR"/>
              <a:pPr>
                <a:defRPr/>
              </a:pPr>
              <a:t>‹N°›</a:t>
            </a:fld>
            <a:endParaRPr lang="fr-FR"/>
          </a:p>
        </p:txBody>
      </p:sp>
    </p:spTree>
    <p:extLst>
      <p:ext uri="{BB962C8B-B14F-4D97-AF65-F5344CB8AC3E}">
        <p14:creationId xmlns:p14="http://schemas.microsoft.com/office/powerpoint/2010/main" val="3987090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B585455-7607-4BAE-B762-156FC4731CC8}" type="datetimeFigureOut">
              <a:rPr lang="fr-FR"/>
              <a:pPr>
                <a:defRPr/>
              </a:pPr>
              <a:t>21/06/2017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B05B538-41EC-4745-8137-87293EE78892}" type="slidenum">
              <a:rPr lang="fr-FR"/>
              <a:pPr>
                <a:defRPr/>
              </a:pPr>
              <a:t>‹N°›</a:t>
            </a:fld>
            <a:endParaRPr lang="fr-FR"/>
          </a:p>
        </p:txBody>
      </p:sp>
    </p:spTree>
    <p:extLst>
      <p:ext uri="{BB962C8B-B14F-4D97-AF65-F5344CB8AC3E}">
        <p14:creationId xmlns:p14="http://schemas.microsoft.com/office/powerpoint/2010/main" val="3935980215"/>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D51063C3-AC1E-4B0D-8D70-0D974929BFBD}" type="datetimeFigureOut">
              <a:rPr lang="fr-FR"/>
              <a:pPr>
                <a:defRPr/>
              </a:pPr>
              <a:t>21/06/2017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8E63B947-0F35-47D8-8B09-93B78A131B3B}"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7CF7F34F-91E3-4296-AEDE-87C8C472F0DF}" type="datetimeFigureOut">
              <a:rPr lang="fr-FR"/>
              <a:pPr>
                <a:defRPr/>
              </a:pPr>
              <a:t>21/06/2017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0BA5856-30D9-458C-B688-E2245863582B}"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1D4D725B-0721-44F4-86DC-8B15B556112A}" type="datetimeFigureOut">
              <a:rPr lang="fr-FR"/>
              <a:pPr>
                <a:defRPr/>
              </a:pPr>
              <a:t>21/06/2017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A00932E-D184-4B3D-9FD8-3003CBBFD8B3}"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846DBE39-2DA8-4A77-9DE5-D895EC830D20}" type="datetimeFigureOut">
              <a:rPr lang="fr-FR"/>
              <a:pPr>
                <a:defRPr/>
              </a:pPr>
              <a:t>21/06/2017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1C658B5B-D389-48D1-BB94-E16D68027858}"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8DAE3A8-9E1B-4ACE-A3C2-6812EF312347}" type="datetimeFigureOut">
              <a:rPr lang="fr-FR"/>
              <a:pPr>
                <a:defRPr/>
              </a:pPr>
              <a:t>21/06/2017</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A280B7A2-67B9-49A1-97C2-0CAC026C6E67}"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A727A0AC-2B66-4403-B000-F8C8DFF1BC9F}" type="datetimeFigureOut">
              <a:rPr lang="fr-FR"/>
              <a:pPr>
                <a:defRPr/>
              </a:pPr>
              <a:t>21/06/2017</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500CA8ED-F507-4DE6-AE60-E56711248E79}"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FDC47BBF-0963-41BE-98AE-534CDCB6FD50}" type="datetimeFigureOut">
              <a:rPr lang="fr-FR"/>
              <a:pPr>
                <a:defRPr/>
              </a:pPr>
              <a:t>21/06/2017</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526E3486-578C-4E08-A792-A28E2E91BB90}"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BAA9CA2D-5F67-407A-8A43-7C587EA4200A}" type="datetimeFigureOut">
              <a:rPr lang="fr-FR"/>
              <a:pPr>
                <a:defRPr/>
              </a:pPr>
              <a:t>21/06/2017</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3BA21973-C537-4BDF-A761-9AE6A71DC623}"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0ED53C7-CF53-4AEC-A292-31BBF2ACC9B9}" type="datetimeFigureOut">
              <a:rPr lang="fr-FR"/>
              <a:pPr>
                <a:defRPr/>
              </a:pPr>
              <a:t>21/06/2017</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26313AFE-18A2-4DEE-B628-0ABC545CDB0E}"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BDD1E72-F0C0-4F6F-A0F5-1F95D2FB0A38}" type="datetimeFigureOut">
              <a:rPr lang="fr-FR"/>
              <a:pPr>
                <a:defRPr/>
              </a:pPr>
              <a:t>21/06/2017</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3173E09E-2A21-4564-ADD6-92C29C0E168E}"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C9301EE-EB7E-4901-9249-371733746E4F}" type="datetimeFigureOut">
              <a:rPr lang="fr-FR"/>
              <a:pPr>
                <a:defRPr/>
              </a:pPr>
              <a:t>21/06/2017</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BC0B2491-6528-48F5-8D91-8B6CE8D9F849}"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A30A634-03DC-4B0D-A301-21E4251D5DEC}" type="datetimeFigureOut">
              <a:rPr lang="fr-FR"/>
              <a:pPr>
                <a:defRPr/>
              </a:pPr>
              <a:t>21/06/2017</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2BF344-79F7-4D9A-971D-1A9DE0208756}"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txBox="1">
            <a:spLocks/>
          </p:cNvSpPr>
          <p:nvPr/>
        </p:nvSpPr>
        <p:spPr>
          <a:xfrm>
            <a:off x="1071563" y="214313"/>
            <a:ext cx="6918325" cy="4583112"/>
          </a:xfrm>
          <a:prstGeom prst="rect">
            <a:avLst/>
          </a:prstGeom>
          <a:ln>
            <a:solidFill>
              <a:srgbClr val="FF0000"/>
            </a:solidFill>
          </a:ln>
        </p:spPr>
        <p:txBody>
          <a:bodyPr anchor="b">
            <a:normAutofit fontScale="92500" lnSpcReduction="10000"/>
          </a:bodyPr>
          <a:lstStyle/>
          <a:p>
            <a:pPr algn="ctr" fontAlgn="auto">
              <a:spcAft>
                <a:spcPts val="0"/>
              </a:spcAft>
              <a:defRPr/>
            </a:pP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République Algérienne Démocratique et Populaire</a:t>
            </a:r>
          </a:p>
          <a:p>
            <a:pPr algn="ctr" fontAlgn="auto">
              <a:spcAft>
                <a:spcPts val="0"/>
              </a:spcAft>
              <a:defRPr/>
            </a:pP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Ministère de l’Enseignement Supérieur et de la Recherche Scientifique</a:t>
            </a:r>
          </a:p>
          <a:p>
            <a:pPr algn="ctr" fontAlgn="auto">
              <a:spcAft>
                <a:spcPts val="0"/>
              </a:spcAft>
              <a:defRPr/>
            </a:pPr>
            <a:endPar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endParaRPr>
          </a:p>
          <a:p>
            <a:pPr algn="ctr" fontAlgn="auto">
              <a:spcAft>
                <a:spcPts val="0"/>
              </a:spcAft>
              <a:defRPr/>
            </a:pP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Université Ibn Khaldoun de Tiaret </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Faculté des Sciences A</a:t>
            </a:r>
            <a:r>
              <a:rPr lang="fr-FR" sz="2000" b="1" dirty="0" err="1">
                <a:effectLst>
                  <a:outerShdw blurRad="38100" dist="38100" dir="2700000" algn="tl">
                    <a:srgbClr val="C0C0C0"/>
                  </a:outerShdw>
                </a:effectLst>
                <a:latin typeface="Arial Black" panose="020B0A04020102020204" pitchFamily="34" charset="0"/>
                <a:ea typeface="+mj-ea"/>
                <a:cs typeface="Times New Roman" pitchFamily="18" charset="0"/>
              </a:rPr>
              <a:t>ppliquées</a:t>
            </a: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Département de Génie E</a:t>
            </a:r>
            <a:r>
              <a:rPr lang="fr-FR" sz="2000" b="1" dirty="0" err="1">
                <a:effectLst>
                  <a:outerShdw blurRad="38100" dist="38100" dir="2700000" algn="tl">
                    <a:srgbClr val="C0C0C0"/>
                  </a:outerShdw>
                </a:effectLst>
                <a:latin typeface="Arial Black" panose="020B0A04020102020204" pitchFamily="34" charset="0"/>
                <a:ea typeface="+mj-ea"/>
                <a:cs typeface="Times New Roman" pitchFamily="18" charset="0"/>
              </a:rPr>
              <a:t>lectrique</a:t>
            </a: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 et Informatique I</a:t>
            </a:r>
            <a:r>
              <a:rPr lang="fr-FR" sz="2000" b="1" dirty="0" err="1">
                <a:effectLst>
                  <a:outerShdw blurRad="38100" dist="38100" dir="2700000" algn="tl">
                    <a:srgbClr val="C0C0C0"/>
                  </a:outerShdw>
                </a:effectLst>
                <a:latin typeface="Arial Black" panose="020B0A04020102020204" pitchFamily="34" charset="0"/>
                <a:ea typeface="+mj-ea"/>
                <a:cs typeface="Times New Roman" pitchFamily="18" charset="0"/>
              </a:rPr>
              <a:t>ndustrielle</a:t>
            </a: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Mémoire de Fin d’Etudes</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Pour l’obtention du diplôme de Master  </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Spécialité: Réseaux E</a:t>
            </a:r>
            <a:r>
              <a:rPr lang="fr-FR" sz="2000" b="1" dirty="0" err="1">
                <a:effectLst>
                  <a:outerShdw blurRad="38100" dist="38100" dir="2700000" algn="tl">
                    <a:srgbClr val="C0C0C0"/>
                  </a:outerShdw>
                </a:effectLst>
                <a:latin typeface="Arial Black" panose="020B0A04020102020204" pitchFamily="34" charset="0"/>
                <a:ea typeface="+mj-ea"/>
                <a:cs typeface="Times New Roman" pitchFamily="18" charset="0"/>
              </a:rPr>
              <a:t>lectriques</a:t>
            </a: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 et Haute Tension</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t/>
            </a:r>
            <a:br>
              <a:rPr lang="fr-FR" sz="2000" b="1" dirty="0">
                <a:effectLst>
                  <a:outerShdw blurRad="38100" dist="38100" dir="2700000" algn="tl">
                    <a:srgbClr val="C0C0C0"/>
                  </a:outerShdw>
                </a:effectLst>
                <a:latin typeface="Arial Black" panose="020B0A04020102020204" pitchFamily="34" charset="0"/>
                <a:ea typeface="+mj-ea"/>
                <a:cs typeface="Times New Roman" pitchFamily="18" charset="0"/>
              </a:rPr>
            </a:br>
            <a:r>
              <a:rPr lang="fr-FR" sz="2000" b="1" dirty="0">
                <a:solidFill>
                  <a:srgbClr val="0070C0"/>
                </a:solidFill>
                <a:effectLst>
                  <a:outerShdw blurRad="38100" dist="38100" dir="2700000" algn="tl">
                    <a:srgbClr val="C0C0C0"/>
                  </a:outerShdw>
                </a:effectLst>
                <a:latin typeface="Times New Roman" pitchFamily="18" charset="0"/>
                <a:ea typeface="+mj-ea"/>
                <a:cs typeface="Times New Roman" pitchFamily="18" charset="0"/>
              </a:rPr>
              <a:t>Thème:</a:t>
            </a:r>
            <a:br>
              <a:rPr lang="fr-FR" sz="2000" b="1" dirty="0">
                <a:solidFill>
                  <a:srgbClr val="0070C0"/>
                </a:solidFill>
                <a:effectLst>
                  <a:outerShdw blurRad="38100" dist="38100" dir="2700000" algn="tl">
                    <a:srgbClr val="C0C0C0"/>
                  </a:outerShdw>
                </a:effectLst>
                <a:latin typeface="Times New Roman" pitchFamily="18" charset="0"/>
                <a:ea typeface="+mj-ea"/>
                <a:cs typeface="Times New Roman" pitchFamily="18" charset="0"/>
              </a:rPr>
            </a:br>
            <a:r>
              <a:rPr lang="fr-FR" sz="2000" b="1" dirty="0">
                <a:solidFill>
                  <a:srgbClr val="0070C0"/>
                </a:solidFill>
                <a:effectLst>
                  <a:outerShdw blurRad="38100" dist="38100" dir="2700000" algn="tl">
                    <a:srgbClr val="C0C0C0"/>
                  </a:outerShdw>
                </a:effectLst>
                <a:latin typeface="Times New Roman" pitchFamily="18" charset="0"/>
                <a:ea typeface="+mj-ea"/>
                <a:cs typeface="Times New Roman" pitchFamily="18" charset="0"/>
              </a:rPr>
              <a:t/>
            </a:r>
            <a:br>
              <a:rPr lang="fr-FR" sz="2000" b="1" dirty="0">
                <a:solidFill>
                  <a:srgbClr val="0070C0"/>
                </a:solidFill>
                <a:effectLst>
                  <a:outerShdw blurRad="38100" dist="38100" dir="2700000" algn="tl">
                    <a:srgbClr val="C0C0C0"/>
                  </a:outerShdw>
                </a:effectLst>
                <a:latin typeface="Times New Roman" pitchFamily="18" charset="0"/>
                <a:ea typeface="+mj-ea"/>
                <a:cs typeface="Times New Roman" pitchFamily="18" charset="0"/>
              </a:rPr>
            </a:br>
            <a:r>
              <a:rPr lang="fr-FR" sz="2000" b="1" dirty="0">
                <a:solidFill>
                  <a:srgbClr val="000000"/>
                </a:solidFill>
                <a:effectLst>
                  <a:outerShdw blurRad="38100" dist="38100" dir="2700000" algn="tl">
                    <a:srgbClr val="C0C0C0"/>
                  </a:outerShdw>
                </a:effectLst>
                <a:latin typeface="Times New Roman" pitchFamily="18" charset="0"/>
                <a:ea typeface="+mj-ea"/>
                <a:cs typeface="Times New Roman" pitchFamily="18" charset="0"/>
              </a:rPr>
              <a:t/>
            </a:r>
            <a:br>
              <a:rPr lang="fr-FR" sz="2000" b="1" dirty="0">
                <a:solidFill>
                  <a:srgbClr val="000000"/>
                </a:solidFill>
                <a:effectLst>
                  <a:outerShdw blurRad="38100" dist="38100" dir="2700000" algn="tl">
                    <a:srgbClr val="C0C0C0"/>
                  </a:outerShdw>
                </a:effectLst>
                <a:latin typeface="Times New Roman" pitchFamily="18" charset="0"/>
                <a:ea typeface="+mj-ea"/>
                <a:cs typeface="Times New Roman" pitchFamily="18" charset="0"/>
              </a:rPr>
            </a:br>
            <a:endParaRPr lang="fr-FR" sz="2000" b="1" dirty="0">
              <a:solidFill>
                <a:srgbClr val="0070C0"/>
              </a:solidFill>
              <a:latin typeface="Calibri"/>
              <a:ea typeface="+mj-ea"/>
              <a:cs typeface="+mj-cs"/>
            </a:endParaRPr>
          </a:p>
        </p:txBody>
      </p:sp>
      <p:sp>
        <p:nvSpPr>
          <p:cNvPr id="11" name="Rectangle 10"/>
          <p:cNvSpPr/>
          <p:nvPr/>
        </p:nvSpPr>
        <p:spPr>
          <a:xfrm>
            <a:off x="-41577" y="3721330"/>
            <a:ext cx="9144000" cy="1090777"/>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fr-FR" sz="2400" b="1" kern="0" dirty="0">
                <a:ln w="17780" cmpd="sng">
                  <a:solidFill>
                    <a:srgbClr val="4F81BD">
                      <a:tint val="3000"/>
                    </a:srgbClr>
                  </a:solidFill>
                  <a:prstDash val="solid"/>
                  <a:miter lim="800000"/>
                </a:ln>
                <a:solidFill>
                  <a:schemeClr val="tx1"/>
                </a:solidFill>
                <a:effectLst>
                  <a:outerShdw blurRad="55000" dist="50800" dir="5400000" algn="tl">
                    <a:srgbClr val="000000">
                      <a:alpha val="33000"/>
                    </a:srgbClr>
                  </a:outerShdw>
                </a:effectLst>
                <a:latin typeface="Arial Black" panose="020B0A04020102020204" pitchFamily="34" charset="0"/>
                <a:cs typeface="Times New Roman" pitchFamily="18" charset="0"/>
              </a:rPr>
              <a:t>Réglage de tension dans le Smart </a:t>
            </a:r>
            <a:r>
              <a:rPr lang="fr-FR" sz="2400" b="1" kern="0" dirty="0" err="1">
                <a:ln w="17780" cmpd="sng">
                  <a:solidFill>
                    <a:srgbClr val="4F81BD">
                      <a:tint val="3000"/>
                    </a:srgbClr>
                  </a:solidFill>
                  <a:prstDash val="solid"/>
                  <a:miter lim="800000"/>
                </a:ln>
                <a:solidFill>
                  <a:schemeClr val="tx1"/>
                </a:solidFill>
                <a:effectLst>
                  <a:outerShdw blurRad="55000" dist="50800" dir="5400000" algn="tl">
                    <a:srgbClr val="000000">
                      <a:alpha val="33000"/>
                    </a:srgbClr>
                  </a:outerShdw>
                </a:effectLst>
                <a:latin typeface="Arial Black" panose="020B0A04020102020204" pitchFamily="34" charset="0"/>
                <a:cs typeface="Times New Roman" pitchFamily="18" charset="0"/>
              </a:rPr>
              <a:t>Grid</a:t>
            </a:r>
            <a:endParaRPr lang="fr-FR" sz="2400" b="1" kern="0" dirty="0">
              <a:ln w="17780" cmpd="sng">
                <a:solidFill>
                  <a:srgbClr val="4F81BD">
                    <a:tint val="3000"/>
                  </a:srgbClr>
                </a:solidFill>
                <a:prstDash val="solid"/>
                <a:miter lim="800000"/>
              </a:ln>
              <a:solidFill>
                <a:schemeClr val="tx1"/>
              </a:solidFill>
              <a:effectLst>
                <a:outerShdw blurRad="55000" dist="50800" dir="5400000" algn="tl">
                  <a:srgbClr val="000000">
                    <a:alpha val="33000"/>
                  </a:srgbClr>
                </a:outerShdw>
              </a:effectLst>
              <a:latin typeface="Arial Black" panose="020B0A04020102020204" pitchFamily="34" charset="0"/>
              <a:cs typeface="Times New Roman" pitchFamily="18" charset="0"/>
            </a:endParaRPr>
          </a:p>
        </p:txBody>
      </p:sp>
      <p:sp>
        <p:nvSpPr>
          <p:cNvPr id="12" name="Rectangle 11"/>
          <p:cNvSpPr/>
          <p:nvPr/>
        </p:nvSpPr>
        <p:spPr>
          <a:xfrm>
            <a:off x="0" y="4811713"/>
            <a:ext cx="4643438" cy="1724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fr-FR" b="1" u="sng" dirty="0">
                <a:solidFill>
                  <a:srgbClr val="0070C0"/>
                </a:solidFill>
                <a:latin typeface="Times New Roman" pitchFamily="18" charset="0"/>
                <a:cs typeface="Times New Roman" pitchFamily="18" charset="0"/>
              </a:rPr>
              <a:t>Présenté par</a:t>
            </a:r>
            <a:r>
              <a:rPr lang="fr-FR" b="1" dirty="0">
                <a:solidFill>
                  <a:srgbClr val="0070C0"/>
                </a:solidFill>
                <a:latin typeface="Times New Roman" pitchFamily="18" charset="0"/>
                <a:cs typeface="Times New Roman" pitchFamily="18" charset="0"/>
              </a:rPr>
              <a:t>:</a:t>
            </a:r>
            <a:endParaRPr lang="fr-FR" b="1" u="sng" dirty="0">
              <a:solidFill>
                <a:srgbClr val="0070C0"/>
              </a:solidFill>
              <a:latin typeface="Times New Roman" pitchFamily="18" charset="0"/>
              <a:cs typeface="Times New Roman" pitchFamily="18" charset="0"/>
            </a:endParaRPr>
          </a:p>
          <a:p>
            <a:pPr fontAlgn="auto">
              <a:spcBef>
                <a:spcPts val="0"/>
              </a:spcBef>
              <a:spcAft>
                <a:spcPts val="0"/>
              </a:spcAft>
              <a:defRPr/>
            </a:pPr>
            <a:endParaRPr lang="fr-FR" b="1" u="sng" dirty="0">
              <a:solidFill>
                <a:srgbClr val="0070C0"/>
              </a:solidFill>
              <a:latin typeface="Times New Roman" pitchFamily="18" charset="0"/>
              <a:cs typeface="Times New Roman" pitchFamily="18" charset="0"/>
            </a:endParaRPr>
          </a:p>
          <a:p>
            <a:pPr marL="171450" indent="-171450" fontAlgn="auto">
              <a:spcBef>
                <a:spcPts val="0"/>
              </a:spcBef>
              <a:spcAft>
                <a:spcPts val="0"/>
              </a:spcAft>
              <a:buSzPct val="140000"/>
              <a:buFont typeface="Wingdings" panose="05000000000000000000" pitchFamily="2" charset="2"/>
              <a:buChar char="ü"/>
              <a:defRPr/>
            </a:pPr>
            <a:r>
              <a:rPr lang="fr-FR" sz="2000" b="1" dirty="0">
                <a:solidFill>
                  <a:srgbClr val="0070C0"/>
                </a:solidFill>
                <a:latin typeface="Times New Roman" pitchFamily="18" charset="0"/>
                <a:cs typeface="Times New Roman" pitchFamily="18" charset="0"/>
              </a:rPr>
              <a:t> </a:t>
            </a:r>
            <a:r>
              <a:rPr lang="fr-FR" sz="2000" b="1" dirty="0">
                <a:solidFill>
                  <a:schemeClr val="tx1"/>
                </a:solidFill>
                <a:latin typeface="Times New Roman" pitchFamily="18" charset="0"/>
                <a:cs typeface="Times New Roman" pitchFamily="18" charset="0"/>
              </a:rPr>
              <a:t>IDDE-GAGADOU  Ismaël</a:t>
            </a:r>
          </a:p>
          <a:p>
            <a:pPr fontAlgn="auto">
              <a:spcBef>
                <a:spcPts val="0"/>
              </a:spcBef>
              <a:spcAft>
                <a:spcPts val="0"/>
              </a:spcAft>
              <a:buClr>
                <a:srgbClr val="FF0000"/>
              </a:buClr>
              <a:buSzPct val="200000"/>
              <a:defRPr/>
            </a:pPr>
            <a:endParaRPr lang="fr-FR" sz="1200" b="1" dirty="0">
              <a:solidFill>
                <a:srgbClr val="0070C0"/>
              </a:solidFill>
              <a:latin typeface="Times New Roman" pitchFamily="18" charset="0"/>
              <a:cs typeface="Times New Roman" pitchFamily="18" charset="0"/>
            </a:endParaRPr>
          </a:p>
          <a:p>
            <a:pPr marL="171450" indent="-171450" fontAlgn="auto">
              <a:spcBef>
                <a:spcPts val="0"/>
              </a:spcBef>
              <a:spcAft>
                <a:spcPts val="0"/>
              </a:spcAft>
              <a:buSzPct val="140000"/>
              <a:buFont typeface="Wingdings" panose="05000000000000000000" pitchFamily="2" charset="2"/>
              <a:buChar char="ü"/>
              <a:defRPr/>
            </a:pPr>
            <a:r>
              <a:rPr lang="fr-FR" sz="2000" b="1" dirty="0">
                <a:solidFill>
                  <a:srgbClr val="0070C0"/>
                </a:solidFill>
                <a:latin typeface="Times New Roman" pitchFamily="18" charset="0"/>
                <a:cs typeface="Times New Roman" pitchFamily="18" charset="0"/>
              </a:rPr>
              <a:t>  </a:t>
            </a:r>
            <a:r>
              <a:rPr lang="fr-FR" sz="2000" b="1" dirty="0">
                <a:solidFill>
                  <a:schemeClr val="tx1"/>
                </a:solidFill>
                <a:latin typeface="Times New Roman" pitchFamily="18" charset="0"/>
                <a:cs typeface="Times New Roman" pitchFamily="18" charset="0"/>
              </a:rPr>
              <a:t>ISSAKA-ANGO </a:t>
            </a:r>
            <a:r>
              <a:rPr lang="fr-FR" sz="2000" b="1" dirty="0" err="1">
                <a:solidFill>
                  <a:schemeClr val="tx1"/>
                </a:solidFill>
                <a:latin typeface="Times New Roman" pitchFamily="18" charset="0"/>
                <a:cs typeface="Times New Roman" pitchFamily="18" charset="0"/>
              </a:rPr>
              <a:t>Mahaman-Nassirou</a:t>
            </a:r>
            <a:r>
              <a:rPr lang="fr-FR" sz="2000" b="1" dirty="0">
                <a:solidFill>
                  <a:schemeClr val="tx1"/>
                </a:solidFill>
                <a:latin typeface="Times New Roman" pitchFamily="18" charset="0"/>
                <a:cs typeface="Times New Roman" pitchFamily="18" charset="0"/>
              </a:rPr>
              <a:t> </a:t>
            </a:r>
            <a:r>
              <a:rPr lang="fr-FR" b="1" dirty="0">
                <a:solidFill>
                  <a:schemeClr val="tx1"/>
                </a:solidFill>
                <a:latin typeface="Times New Roman" pitchFamily="18" charset="0"/>
                <a:cs typeface="Times New Roman" pitchFamily="18" charset="0"/>
              </a:rPr>
              <a:t>                                                                                                                    </a:t>
            </a:r>
          </a:p>
          <a:p>
            <a:pPr fontAlgn="auto">
              <a:spcBef>
                <a:spcPts val="0"/>
              </a:spcBef>
              <a:spcAft>
                <a:spcPts val="0"/>
              </a:spcAft>
              <a:defRPr/>
            </a:pPr>
            <a:r>
              <a:rPr lang="fr-FR" b="1" dirty="0">
                <a:solidFill>
                  <a:schemeClr val="tx1"/>
                </a:solidFill>
                <a:latin typeface="Times New Roman" pitchFamily="18" charset="0"/>
                <a:cs typeface="Times New Roman" pitchFamily="18" charset="0"/>
              </a:rPr>
              <a:t>                  </a:t>
            </a:r>
          </a:p>
        </p:txBody>
      </p:sp>
      <p:sp>
        <p:nvSpPr>
          <p:cNvPr id="14" name="Rectangle 13"/>
          <p:cNvSpPr/>
          <p:nvPr/>
        </p:nvSpPr>
        <p:spPr>
          <a:xfrm>
            <a:off x="4643438" y="4797425"/>
            <a:ext cx="4500562" cy="1754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fontAlgn="auto">
              <a:spcBef>
                <a:spcPts val="0"/>
              </a:spcBef>
              <a:spcAft>
                <a:spcPts val="0"/>
              </a:spcAft>
              <a:defRPr/>
            </a:pPr>
            <a:r>
              <a:rPr lang="fr-FR" b="1" u="sng" dirty="0">
                <a:solidFill>
                  <a:srgbClr val="0070C0"/>
                </a:solidFill>
                <a:latin typeface="Times New Roman" pitchFamily="18" charset="0"/>
                <a:cs typeface="Times New Roman" pitchFamily="18" charset="0"/>
              </a:rPr>
              <a:t>Encadré par:</a:t>
            </a:r>
          </a:p>
          <a:p>
            <a:pPr marL="285750" indent="-285750" algn="just" fontAlgn="auto">
              <a:spcBef>
                <a:spcPts val="0"/>
              </a:spcBef>
              <a:spcAft>
                <a:spcPts val="0"/>
              </a:spcAft>
              <a:buFont typeface="Wingdings" panose="05000000000000000000" pitchFamily="2" charset="2"/>
              <a:buChar char="ü"/>
              <a:defRPr/>
            </a:pPr>
            <a:r>
              <a:rPr lang="fr-FR" b="1" dirty="0">
                <a:solidFill>
                  <a:schemeClr val="tx1"/>
                </a:solidFill>
                <a:latin typeface="Times New Roman" pitchFamily="18" charset="0"/>
                <a:cs typeface="Times New Roman" pitchFamily="18" charset="0"/>
              </a:rPr>
              <a:t>Mr </a:t>
            </a:r>
            <a:r>
              <a:rPr lang="fr-FR" b="1" dirty="0" smtClean="0">
                <a:solidFill>
                  <a:schemeClr val="tx1"/>
                </a:solidFill>
                <a:latin typeface="Times New Roman" pitchFamily="18" charset="0"/>
                <a:cs typeface="Times New Roman" pitchFamily="18" charset="0"/>
              </a:rPr>
              <a:t>MOUDJAHED Mohamed</a:t>
            </a:r>
          </a:p>
          <a:p>
            <a:pPr algn="just" fontAlgn="auto">
              <a:spcBef>
                <a:spcPts val="0"/>
              </a:spcBef>
              <a:spcAft>
                <a:spcPts val="0"/>
              </a:spcAft>
              <a:defRPr/>
            </a:pPr>
            <a:r>
              <a:rPr lang="fr-FR" b="1" dirty="0" smtClean="0">
                <a:solidFill>
                  <a:schemeClr val="tx1"/>
                </a:solidFill>
                <a:latin typeface="Times New Roman" pitchFamily="18" charset="0"/>
                <a:cs typeface="Times New Roman" pitchFamily="18" charset="0"/>
              </a:rPr>
              <a:t>                     et</a:t>
            </a:r>
          </a:p>
          <a:p>
            <a:pPr marL="285750" indent="-285750" algn="just" fontAlgn="auto">
              <a:spcBef>
                <a:spcPts val="0"/>
              </a:spcBef>
              <a:spcAft>
                <a:spcPts val="0"/>
              </a:spcAft>
              <a:buFont typeface="Wingdings" panose="05000000000000000000" pitchFamily="2" charset="2"/>
              <a:buChar char="ü"/>
              <a:defRPr/>
            </a:pPr>
            <a:r>
              <a:rPr lang="fr-FR" b="1" smtClean="0">
                <a:solidFill>
                  <a:schemeClr val="tx1"/>
                </a:solidFill>
                <a:latin typeface="Times New Roman" pitchFamily="18" charset="0"/>
                <a:cs typeface="Times New Roman" pitchFamily="18" charset="0"/>
              </a:rPr>
              <a:t>Mr BEY </a:t>
            </a:r>
            <a:r>
              <a:rPr lang="fr-FR" b="1" dirty="0">
                <a:solidFill>
                  <a:schemeClr val="tx1"/>
                </a:solidFill>
                <a:latin typeface="Times New Roman" pitchFamily="18" charset="0"/>
                <a:cs typeface="Times New Roman" pitchFamily="18" charset="0"/>
              </a:rPr>
              <a:t>Mohamed                                                                                                                          </a:t>
            </a:r>
          </a:p>
          <a:p>
            <a:pPr algn="ctr" fontAlgn="auto">
              <a:spcBef>
                <a:spcPts val="0"/>
              </a:spcBef>
              <a:spcAft>
                <a:spcPts val="0"/>
              </a:spcAft>
              <a:defRPr/>
            </a:pPr>
            <a:endParaRPr lang="fr-FR" b="1" dirty="0">
              <a:solidFill>
                <a:srgbClr val="0070C0"/>
              </a:solidFill>
              <a:latin typeface="Times New Roman" pitchFamily="18" charset="0"/>
              <a:cs typeface="Times New Roman" pitchFamily="18" charset="0"/>
            </a:endParaRPr>
          </a:p>
          <a:p>
            <a:pPr algn="ctr" fontAlgn="auto">
              <a:spcBef>
                <a:spcPts val="0"/>
              </a:spcBef>
              <a:spcAft>
                <a:spcPts val="0"/>
              </a:spcAft>
              <a:defRPr/>
            </a:pPr>
            <a:r>
              <a:rPr lang="fr-FR" b="1" dirty="0">
                <a:solidFill>
                  <a:srgbClr val="0070C0"/>
                </a:solidFill>
                <a:latin typeface="Times New Roman" pitchFamily="18" charset="0"/>
                <a:cs typeface="Times New Roman" pitchFamily="18" charset="0"/>
              </a:rPr>
              <a:t>                  </a:t>
            </a:r>
          </a:p>
        </p:txBody>
      </p:sp>
      <p:sp>
        <p:nvSpPr>
          <p:cNvPr id="2" name="Espace réservé du numéro de diapositive 1"/>
          <p:cNvSpPr>
            <a:spLocks noGrp="1"/>
          </p:cNvSpPr>
          <p:nvPr>
            <p:ph type="sldNum" sz="quarter" idx="12"/>
          </p:nvPr>
        </p:nvSpPr>
        <p:spPr/>
        <p:txBody>
          <a:bodyPr/>
          <a:lstStyle/>
          <a:p>
            <a:pPr>
              <a:defRPr/>
            </a:pPr>
            <a:r>
              <a:rPr lang="fr-BE" dirty="0" smtClean="0"/>
              <a:t>0</a:t>
            </a:r>
            <a:endParaRPr lang="fr-BE"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49225" y="174477"/>
            <a:ext cx="8964613" cy="432792"/>
          </a:xfrm>
          <a:ln>
            <a:solidFill>
              <a:schemeClr val="bg1"/>
            </a:solidFill>
          </a:ln>
        </p:spPr>
        <p:txBody>
          <a:bodyPr/>
          <a:lstStyle/>
          <a:p>
            <a:r>
              <a:rPr lang="fr-FR" sz="2200" dirty="0" smtClean="0"/>
              <a:t>Augmentation de charge de 60%</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51284"/>
            <a:ext cx="7056784"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a:xfrm>
            <a:off x="6553200" y="6414938"/>
            <a:ext cx="2133600" cy="365125"/>
          </a:xfrm>
        </p:spPr>
        <p:txBody>
          <a:bodyPr/>
          <a:lstStyle/>
          <a:p>
            <a:pPr>
              <a:defRPr/>
            </a:pPr>
            <a:r>
              <a:rPr lang="fr-BE" sz="1800" b="1" dirty="0" smtClean="0">
                <a:latin typeface="Arial Black" panose="020B0A04020102020204" pitchFamily="34" charset="0"/>
              </a:rPr>
              <a:t>9</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32085" y="116632"/>
            <a:ext cx="8229600" cy="490537"/>
          </a:xfrm>
          <a:ln>
            <a:solidFill>
              <a:schemeClr val="bg1"/>
            </a:solidFill>
          </a:ln>
        </p:spPr>
        <p:txBody>
          <a:bodyPr/>
          <a:lstStyle/>
          <a:p>
            <a:r>
              <a:rPr lang="fr-FR" sz="2000" dirty="0" smtClean="0"/>
              <a:t>Charge à +60%</a:t>
            </a:r>
            <a:br>
              <a:rPr lang="fr-FR" sz="2000" dirty="0" smtClean="0"/>
            </a:br>
            <a:r>
              <a:rPr lang="fr-FR" sz="2000" dirty="0" smtClean="0"/>
              <a:t> Compensation synchrone par G2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819150"/>
            <a:ext cx="7200800"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10</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3601"/>
            <a:ext cx="8229600" cy="692695"/>
          </a:xfrm>
          <a:ln>
            <a:solidFill>
              <a:schemeClr val="bg1"/>
            </a:solidFill>
          </a:ln>
        </p:spPr>
        <p:txBody>
          <a:bodyPr/>
          <a:lstStyle/>
          <a:p>
            <a:r>
              <a:rPr lang="fr-FR" sz="2000" dirty="0" smtClean="0">
                <a:latin typeface="Times New Roman" pitchFamily="18" charset="0"/>
                <a:cs typeface="Times New Roman" pitchFamily="18" charset="0"/>
              </a:rPr>
              <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Augmentation de  la charge  à +100%</a:t>
            </a:r>
            <a:br>
              <a:rPr lang="fr-FR" sz="2000" dirty="0" smtClean="0">
                <a:latin typeface="Times New Roman" pitchFamily="18" charset="0"/>
                <a:cs typeface="Times New Roman" pitchFamily="18" charset="0"/>
              </a:rPr>
            </a:br>
            <a:r>
              <a:rPr lang="fr-FR" sz="2000" dirty="0" smtClean="0">
                <a:latin typeface="Times New Roman" pitchFamily="18" charset="0"/>
                <a:cs typeface="Times New Roman" pitchFamily="18" charset="0"/>
              </a:rPr>
              <a:t>Compensation synchrone par G2</a:t>
            </a:r>
            <a:br>
              <a:rPr lang="fr-FR" sz="2000" dirty="0" smtClean="0">
                <a:latin typeface="Times New Roman" pitchFamily="18" charset="0"/>
                <a:cs typeface="Times New Roman" pitchFamily="18" charset="0"/>
              </a:rPr>
            </a:br>
            <a:endParaRPr lang="fr-FR" sz="2000"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7272808"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pPr>
              <a:defRPr/>
            </a:pPr>
            <a:r>
              <a:rPr lang="fr-BE" sz="1800" b="1" dirty="0" smtClean="0">
                <a:latin typeface="Arial Black" panose="020B0A04020102020204" pitchFamily="34" charset="0"/>
              </a:rPr>
              <a:t>11</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re 1"/>
          <p:cNvSpPr>
            <a:spLocks noGrp="1"/>
          </p:cNvSpPr>
          <p:nvPr>
            <p:ph type="title"/>
          </p:nvPr>
        </p:nvSpPr>
        <p:spPr>
          <a:xfrm>
            <a:off x="250825" y="0"/>
            <a:ext cx="8229600" cy="606425"/>
          </a:xfrm>
          <a:ln>
            <a:solidFill>
              <a:schemeClr val="bg1"/>
            </a:solidFill>
          </a:ln>
        </p:spPr>
        <p:txBody>
          <a:bodyPr/>
          <a:lstStyle/>
          <a:p>
            <a:r>
              <a:rPr lang="fr-FR" sz="2000" dirty="0" smtClean="0"/>
              <a:t>Charge à +100%</a:t>
            </a:r>
            <a:br>
              <a:rPr lang="fr-FR" sz="2000" dirty="0" smtClean="0"/>
            </a:br>
            <a:r>
              <a:rPr lang="fr-FR" sz="2000" dirty="0" smtClean="0"/>
              <a:t>Compensation  synchrone en G2 et G3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28675"/>
            <a:ext cx="7560840"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12</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395288" y="-27384"/>
            <a:ext cx="8229600" cy="1000108"/>
          </a:xfrm>
          <a:ln>
            <a:solidFill>
              <a:schemeClr val="bg1"/>
            </a:solidFill>
          </a:ln>
        </p:spPr>
        <p:txBody>
          <a:bodyPr/>
          <a:lstStyle/>
          <a:p>
            <a:r>
              <a:rPr lang="fr-FR" sz="2000" dirty="0" smtClean="0"/>
              <a:t>Charge 100%</a:t>
            </a:r>
            <a:br>
              <a:rPr lang="fr-FR" sz="2000" dirty="0" smtClean="0"/>
            </a:br>
            <a:r>
              <a:rPr lang="fr-FR" sz="2000" dirty="0" smtClean="0"/>
              <a:t>Compensation synchrone G2 et G3</a:t>
            </a:r>
            <a:br>
              <a:rPr lang="fr-FR" sz="2000" dirty="0" smtClean="0"/>
            </a:br>
            <a:r>
              <a:rPr lang="fr-FR" sz="2000" dirty="0" smtClean="0"/>
              <a:t>STATCOM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6230491"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r>
              <a:rPr lang="fr-BE" sz="1800" b="1" dirty="0" smtClean="0">
                <a:latin typeface="Arial Black" panose="020B0A04020102020204" pitchFamily="34" charset="0"/>
              </a:rPr>
              <a:t>13</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95288" y="52628"/>
            <a:ext cx="8229600" cy="1000108"/>
          </a:xfrm>
          <a:ln>
            <a:solidFill>
              <a:schemeClr val="bg1"/>
            </a:solidFill>
          </a:ln>
        </p:spPr>
        <p:txBody>
          <a:bodyPr/>
          <a:lstStyle/>
          <a:p>
            <a:r>
              <a:rPr lang="fr-FR" sz="2000" dirty="0" smtClean="0"/>
              <a:t>Charge 100%</a:t>
            </a:r>
            <a:br>
              <a:rPr lang="fr-FR" sz="2000" dirty="0" smtClean="0"/>
            </a:br>
            <a:r>
              <a:rPr lang="fr-FR" sz="2000" dirty="0" smtClean="0"/>
              <a:t>Compensation synchrone G2 et G3</a:t>
            </a:r>
            <a:br>
              <a:rPr lang="fr-FR" sz="2000" dirty="0" smtClean="0"/>
            </a:br>
            <a:r>
              <a:rPr lang="fr-FR" sz="2000" dirty="0" smtClean="0"/>
              <a:t>SSSC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7"/>
            <a:ext cx="6465565"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14</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395288" y="0"/>
            <a:ext cx="8229600" cy="1000108"/>
          </a:xfrm>
          <a:ln>
            <a:solidFill>
              <a:schemeClr val="bg1"/>
            </a:solidFill>
          </a:ln>
        </p:spPr>
        <p:txBody>
          <a:bodyPr/>
          <a:lstStyle/>
          <a:p>
            <a:r>
              <a:rPr lang="fr-FR" sz="2000" dirty="0" smtClean="0"/>
              <a:t>Charge 100%</a:t>
            </a:r>
            <a:br>
              <a:rPr lang="fr-FR" sz="2000" dirty="0" smtClean="0"/>
            </a:br>
            <a:r>
              <a:rPr lang="fr-FR" sz="2000" dirty="0" smtClean="0"/>
              <a:t>Compensation synchrone G2 et G3</a:t>
            </a:r>
            <a:br>
              <a:rPr lang="fr-FR" sz="2000" dirty="0" smtClean="0"/>
            </a:br>
            <a:r>
              <a:rPr lang="fr-FR" sz="2000" dirty="0" smtClean="0"/>
              <a:t>UPFC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548" y="1052737"/>
            <a:ext cx="6424828"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15</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15888"/>
            <a:ext cx="8229600" cy="706437"/>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fr-FR" sz="2800" dirty="0"/>
              <a:t>Etude de la stabilité de tension en régime </a:t>
            </a:r>
            <a:r>
              <a:rPr lang="fr-FR" sz="2800" dirty="0" smtClean="0"/>
              <a:t>transitoire</a:t>
            </a:r>
            <a:endParaRPr lang="fr-FR" sz="2800" dirty="0"/>
          </a:p>
        </p:txBody>
      </p:sp>
      <p:sp>
        <p:nvSpPr>
          <p:cNvPr id="3" name="Espace réservé du contenu 2"/>
          <p:cNvSpPr>
            <a:spLocks noGrp="1"/>
          </p:cNvSpPr>
          <p:nvPr>
            <p:ph idx="1"/>
          </p:nvPr>
        </p:nvSpPr>
        <p:spPr/>
        <p:txBody>
          <a:bodyPr/>
          <a:lstStyle/>
          <a:p>
            <a:pPr marL="0" indent="0" algn="just">
              <a:buFont typeface="Arial" charset="0"/>
              <a:buNone/>
            </a:pPr>
            <a:r>
              <a:rPr lang="fr-FR" sz="2800" dirty="0" smtClean="0">
                <a:latin typeface="Times New Roman" pitchFamily="18" charset="0"/>
                <a:cs typeface="Times New Roman" pitchFamily="18" charset="0"/>
              </a:rPr>
              <a:t>Un court-circuit triphasé équilibré en liaison avec la terre est simulé sur la ligne 5-7 du réseau. Il est situé à une distance égale au dixième de la longueur de la ligne par rapport au nœud 7, ce défaut proche du générateur  G2 a une durée de 0.35s et son élimination n’entraine pas de changement de topologie du réseau. On applique le défaut à l’instant  t=1s.</a:t>
            </a:r>
          </a:p>
          <a:p>
            <a:pPr marL="0" indent="0">
              <a:buFont typeface="Arial" charset="0"/>
              <a:buNone/>
            </a:pPr>
            <a:endParaRPr lang="fr-FR" sz="28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pPr>
              <a:defRPr/>
            </a:pPr>
            <a:r>
              <a:rPr lang="fr-BE" sz="1800" b="1" dirty="0" smtClean="0">
                <a:latin typeface="Arial Black" panose="020B0A04020102020204" pitchFamily="34" charset="0"/>
              </a:rPr>
              <a:t>16</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3412"/>
          </a:xfrm>
          <a:ln>
            <a:solidFill>
              <a:schemeClr val="bg1"/>
            </a:solidFill>
          </a:ln>
        </p:spPr>
        <p:txBody>
          <a:bodyPr rtlCol="0">
            <a:normAutofit fontScale="90000"/>
          </a:bodyPr>
          <a:lstStyle/>
          <a:p>
            <a:pPr fontAlgn="auto">
              <a:spcAft>
                <a:spcPts val="0"/>
              </a:spcAft>
              <a:defRPr/>
            </a:pPr>
            <a:r>
              <a:rPr lang="fr-FR" dirty="0" smtClean="0"/>
              <a:t>Court-Circuit entre nœud 7-5</a:t>
            </a:r>
            <a:endParaRPr lang="fr-FR" dirty="0"/>
          </a:p>
        </p:txBody>
      </p:sp>
      <p:pic>
        <p:nvPicPr>
          <p:cNvPr id="27651" name="Image 5" descr="defaut"/>
          <p:cNvPicPr>
            <a:picLocks noChangeAspect="1"/>
          </p:cNvPicPr>
          <p:nvPr/>
        </p:nvPicPr>
        <p:blipFill>
          <a:blip r:embed="rId2"/>
          <a:srcRect/>
          <a:stretch>
            <a:fillRect/>
          </a:stretch>
        </p:blipFill>
        <p:spPr bwMode="auto">
          <a:xfrm>
            <a:off x="1403350" y="1125538"/>
            <a:ext cx="6337300" cy="532765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17</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a:grpSpLocks/>
          </p:cNvGrpSpPr>
          <p:nvPr/>
        </p:nvGrpSpPr>
        <p:grpSpPr bwMode="auto">
          <a:xfrm>
            <a:off x="481013" y="750763"/>
            <a:ext cx="3671887" cy="2462213"/>
            <a:chOff x="0" y="0"/>
            <a:chExt cx="2969539" cy="2245614"/>
          </a:xfrm>
        </p:grpSpPr>
        <p:pic>
          <p:nvPicPr>
            <p:cNvPr id="30730" name="Image 8"/>
            <p:cNvPicPr>
              <a:picLocks noChangeAspect="1"/>
            </p:cNvPicPr>
            <p:nvPr/>
          </p:nvPicPr>
          <p:blipFill>
            <a:blip r:embed="rId2"/>
            <a:srcRect/>
            <a:stretch>
              <a:fillRect/>
            </a:stretch>
          </p:blipFill>
          <p:spPr bwMode="auto">
            <a:xfrm>
              <a:off x="0" y="0"/>
              <a:ext cx="2874873" cy="1938528"/>
            </a:xfrm>
            <a:prstGeom prst="rect">
              <a:avLst/>
            </a:prstGeom>
            <a:noFill/>
            <a:ln w="9525">
              <a:noFill/>
              <a:miter lim="800000"/>
              <a:headEnd/>
              <a:tailEnd/>
            </a:ln>
          </p:spPr>
        </p:pic>
        <p:sp>
          <p:nvSpPr>
            <p:cNvPr id="10" name="Zone de texte 84"/>
            <p:cNvSpPr txBox="1"/>
            <p:nvPr/>
          </p:nvSpPr>
          <p:spPr>
            <a:xfrm>
              <a:off x="160481" y="1974866"/>
              <a:ext cx="2809058" cy="27074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(a)</a:t>
              </a:r>
            </a:p>
          </p:txBody>
        </p:sp>
      </p:grpSp>
      <p:grpSp>
        <p:nvGrpSpPr>
          <p:cNvPr id="6" name="Groupe 5"/>
          <p:cNvGrpSpPr>
            <a:grpSpLocks/>
          </p:cNvGrpSpPr>
          <p:nvPr/>
        </p:nvGrpSpPr>
        <p:grpSpPr bwMode="auto">
          <a:xfrm>
            <a:off x="4641850" y="619125"/>
            <a:ext cx="3916363" cy="2409825"/>
            <a:chOff x="0" y="0"/>
            <a:chExt cx="2962326" cy="2267560"/>
          </a:xfrm>
        </p:grpSpPr>
        <p:pic>
          <p:nvPicPr>
            <p:cNvPr id="30728" name="Image 6"/>
            <p:cNvPicPr>
              <a:picLocks noChangeAspect="1"/>
            </p:cNvPicPr>
            <p:nvPr/>
          </p:nvPicPr>
          <p:blipFill>
            <a:blip r:embed="rId3"/>
            <a:srcRect/>
            <a:stretch>
              <a:fillRect/>
            </a:stretch>
          </p:blipFill>
          <p:spPr bwMode="auto">
            <a:xfrm>
              <a:off x="0" y="0"/>
              <a:ext cx="2904134" cy="1975104"/>
            </a:xfrm>
            <a:prstGeom prst="rect">
              <a:avLst/>
            </a:prstGeom>
            <a:noFill/>
            <a:ln w="9525">
              <a:noFill/>
              <a:miter lim="800000"/>
              <a:headEnd/>
              <a:tailEnd/>
            </a:ln>
          </p:spPr>
        </p:pic>
        <p:sp>
          <p:nvSpPr>
            <p:cNvPr id="8" name="Zone de texte 87"/>
            <p:cNvSpPr txBox="1"/>
            <p:nvPr/>
          </p:nvSpPr>
          <p:spPr>
            <a:xfrm>
              <a:off x="395057" y="1997186"/>
              <a:ext cx="2567269" cy="2703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(b)</a:t>
              </a:r>
            </a:p>
          </p:txBody>
        </p:sp>
      </p:grpSp>
      <p:grpSp>
        <p:nvGrpSpPr>
          <p:cNvPr id="12" name="Groupe 11"/>
          <p:cNvGrpSpPr>
            <a:grpSpLocks/>
          </p:cNvGrpSpPr>
          <p:nvPr/>
        </p:nvGrpSpPr>
        <p:grpSpPr bwMode="auto">
          <a:xfrm>
            <a:off x="2581275" y="3176588"/>
            <a:ext cx="4183063" cy="2620962"/>
            <a:chOff x="192381" y="-78486"/>
            <a:chExt cx="3430278" cy="2497582"/>
          </a:xfrm>
        </p:grpSpPr>
        <p:pic>
          <p:nvPicPr>
            <p:cNvPr id="30726" name="Image 13"/>
            <p:cNvPicPr>
              <a:picLocks noChangeAspect="1"/>
            </p:cNvPicPr>
            <p:nvPr/>
          </p:nvPicPr>
          <p:blipFill>
            <a:blip r:embed="rId4"/>
            <a:srcRect/>
            <a:stretch>
              <a:fillRect/>
            </a:stretch>
          </p:blipFill>
          <p:spPr bwMode="auto">
            <a:xfrm>
              <a:off x="192381" y="-78486"/>
              <a:ext cx="3248025" cy="2209800"/>
            </a:xfrm>
            <a:prstGeom prst="rect">
              <a:avLst/>
            </a:prstGeom>
            <a:noFill/>
            <a:ln w="9525">
              <a:noFill/>
              <a:miter lim="800000"/>
              <a:headEnd/>
              <a:tailEnd/>
            </a:ln>
          </p:spPr>
        </p:pic>
        <p:sp>
          <p:nvSpPr>
            <p:cNvPr id="15" name="Zone de texte 91"/>
            <p:cNvSpPr txBox="1"/>
            <p:nvPr/>
          </p:nvSpPr>
          <p:spPr>
            <a:xfrm>
              <a:off x="374635" y="2124106"/>
              <a:ext cx="3248024" cy="29499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(c)</a:t>
              </a:r>
            </a:p>
            <a:p>
              <a:pPr algn="just" fontAlgn="auto">
                <a:lnSpc>
                  <a:spcPct val="150000"/>
                </a:lnSpc>
                <a:spcBef>
                  <a:spcPts val="0"/>
                </a:spcBef>
                <a:spcAft>
                  <a:spcPts val="600"/>
                </a:spcAft>
                <a:defRPr/>
              </a:pPr>
              <a:r>
                <a:rPr lang="fr-FR" sz="1200">
                  <a:latin typeface="Times New Roman"/>
                  <a:ea typeface="Calibri"/>
                  <a:cs typeface="Times New Roman"/>
                </a:rPr>
                <a:t> </a:t>
              </a:r>
            </a:p>
          </p:txBody>
        </p:sp>
      </p:grpSp>
      <p:sp>
        <p:nvSpPr>
          <p:cNvPr id="13" name="Zone de texte 21"/>
          <p:cNvSpPr txBox="1"/>
          <p:nvPr/>
        </p:nvSpPr>
        <p:spPr>
          <a:xfrm>
            <a:off x="2416175" y="6027738"/>
            <a:ext cx="4073525" cy="30321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dirty="0">
                <a:latin typeface="Times New Roman"/>
                <a:ea typeface="Calibri"/>
                <a:cs typeface="Times New Roman"/>
              </a:rPr>
              <a:t>Variation de tension</a:t>
            </a:r>
          </a:p>
          <a:p>
            <a:pPr algn="just" fontAlgn="auto">
              <a:lnSpc>
                <a:spcPct val="150000"/>
              </a:lnSpc>
              <a:spcBef>
                <a:spcPts val="0"/>
              </a:spcBef>
              <a:spcAft>
                <a:spcPts val="600"/>
              </a:spcAft>
              <a:defRPr/>
            </a:pPr>
            <a:r>
              <a:rPr lang="fr-FR" sz="1200" dirty="0">
                <a:latin typeface="Times New Roman"/>
                <a:ea typeface="Calibri"/>
                <a:cs typeface="Times New Roman"/>
              </a:rPr>
              <a:t> </a:t>
            </a:r>
          </a:p>
        </p:txBody>
      </p:sp>
      <p:sp>
        <p:nvSpPr>
          <p:cNvPr id="2" name="Espace réservé du numéro de diapositive 1"/>
          <p:cNvSpPr>
            <a:spLocks noGrp="1"/>
          </p:cNvSpPr>
          <p:nvPr>
            <p:ph type="sldNum" sz="quarter" idx="12"/>
          </p:nvPr>
        </p:nvSpPr>
        <p:spPr/>
        <p:txBody>
          <a:bodyPr/>
          <a:lstStyle/>
          <a:p>
            <a:pPr>
              <a:defRPr/>
            </a:pPr>
            <a:r>
              <a:rPr lang="fr-BE" sz="1800" b="1" dirty="0" smtClean="0">
                <a:latin typeface="Arial Black" panose="020B0A04020102020204" pitchFamily="34" charset="0"/>
              </a:rPr>
              <a:t>18</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260350"/>
            <a:ext cx="8229600" cy="1143000"/>
          </a:xfrm>
          <a:ln>
            <a:solidFill>
              <a:schemeClr val="bg1"/>
            </a:solidFill>
          </a:ln>
        </p:spPr>
        <p:style>
          <a:lnRef idx="2">
            <a:schemeClr val="accent1"/>
          </a:lnRef>
          <a:fillRef idx="1">
            <a:schemeClr val="lt1"/>
          </a:fillRef>
          <a:effectRef idx="0">
            <a:schemeClr val="accent1"/>
          </a:effectRef>
          <a:fontRef idx="minor">
            <a:schemeClr val="dk1"/>
          </a:fontRef>
        </p:style>
        <p:txBody>
          <a:bodyPr rtlCol="0">
            <a:normAutofit/>
          </a:bodyPr>
          <a:lstStyle/>
          <a:p>
            <a:pPr fontAlgn="auto">
              <a:spcAft>
                <a:spcPts val="0"/>
              </a:spcAft>
              <a:defRPr/>
            </a:pPr>
            <a:r>
              <a:rPr lang="fr-FR" dirty="0" smtClean="0">
                <a:latin typeface="Times New Roman" panose="02020603050405020304" pitchFamily="18" charset="0"/>
                <a:cs typeface="Times New Roman" panose="02020603050405020304" pitchFamily="18" charset="0"/>
              </a:rPr>
              <a:t>Plan de l’exposé</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11560" y="1988840"/>
            <a:ext cx="8229600" cy="4525963"/>
          </a:xfrm>
          <a:ln>
            <a:solidFill>
              <a:schemeClr val="bg1"/>
            </a:solidFill>
          </a:ln>
        </p:spPr>
        <p:txBody>
          <a:bodyPr rtlCol="0">
            <a:normAutofit/>
          </a:bodyPr>
          <a:lstStyle/>
          <a:p>
            <a:pPr fontAlgn="auto">
              <a:spcAft>
                <a:spcPts val="0"/>
              </a:spcAft>
              <a:buClr>
                <a:srgbClr val="002060"/>
              </a:buClr>
              <a:buFont typeface="Wingdings" panose="05000000000000000000" pitchFamily="2" charset="2"/>
              <a:buChar char="Ø"/>
              <a:defRPr/>
            </a:pPr>
            <a:endParaRPr lang="fr-FR" sz="2800" dirty="0" smtClean="0">
              <a:latin typeface="Times New Roman" panose="02020603050405020304" pitchFamily="18" charset="0"/>
              <a:cs typeface="Times New Roman" panose="02020603050405020304" pitchFamily="18" charset="0"/>
            </a:endParaRPr>
          </a:p>
          <a:p>
            <a:pPr fontAlgn="auto">
              <a:spcAft>
                <a:spcPts val="0"/>
              </a:spcAft>
              <a:buClr>
                <a:srgbClr val="002060"/>
              </a:buClr>
              <a:buFont typeface="Wingdings" panose="05000000000000000000" pitchFamily="2" charset="2"/>
              <a:buChar char="Ø"/>
              <a:defRPr/>
            </a:pPr>
            <a:r>
              <a:rPr lang="fr-FR" sz="2800" dirty="0" smtClean="0">
                <a:latin typeface="Times New Roman" panose="02020603050405020304" pitchFamily="18" charset="0"/>
                <a:cs typeface="Times New Roman" panose="02020603050405020304" pitchFamily="18" charset="0"/>
              </a:rPr>
              <a:t>Introduction </a:t>
            </a:r>
          </a:p>
          <a:p>
            <a:pPr fontAlgn="auto">
              <a:spcAft>
                <a:spcPts val="0"/>
              </a:spcAft>
              <a:buFont typeface="Wingdings" panose="05000000000000000000" pitchFamily="2" charset="2"/>
              <a:buChar char="Ø"/>
              <a:defRPr/>
            </a:pPr>
            <a:r>
              <a:rPr lang="fr-FR" sz="2800" dirty="0" smtClean="0">
                <a:latin typeface="Times New Roman" panose="02020603050405020304" pitchFamily="18" charset="0"/>
                <a:cs typeface="Times New Roman" panose="02020603050405020304" pitchFamily="18" charset="0"/>
              </a:rPr>
              <a:t>Concept des Smart </a:t>
            </a:r>
            <a:r>
              <a:rPr lang="fr-FR" sz="2800" dirty="0" err="1" smtClean="0">
                <a:latin typeface="Times New Roman" panose="02020603050405020304" pitchFamily="18" charset="0"/>
                <a:cs typeface="Times New Roman" panose="02020603050405020304" pitchFamily="18" charset="0"/>
              </a:rPr>
              <a:t>Grids</a:t>
            </a:r>
            <a:endParaRPr lang="fr-FR" sz="2800" dirty="0" smtClean="0">
              <a:latin typeface="Times New Roman" panose="02020603050405020304" pitchFamily="18" charset="0"/>
              <a:cs typeface="Times New Roman" panose="02020603050405020304" pitchFamily="18" charset="0"/>
            </a:endParaRPr>
          </a:p>
          <a:p>
            <a:pPr fontAlgn="auto">
              <a:spcAft>
                <a:spcPts val="0"/>
              </a:spcAft>
              <a:buFont typeface="Wingdings" panose="05000000000000000000" pitchFamily="2" charset="2"/>
              <a:buChar char="Ø"/>
              <a:defRPr/>
            </a:pPr>
            <a:r>
              <a:rPr lang="fr-FR" sz="2800" dirty="0" smtClean="0">
                <a:latin typeface="Times New Roman" panose="02020603050405020304" pitchFamily="18" charset="0"/>
                <a:cs typeface="Times New Roman" panose="02020603050405020304" pitchFamily="18" charset="0"/>
              </a:rPr>
              <a:t>Stabilité de tension dans un Smart </a:t>
            </a:r>
            <a:r>
              <a:rPr lang="fr-FR" sz="2800" dirty="0" err="1" smtClean="0">
                <a:latin typeface="Times New Roman" panose="02020603050405020304" pitchFamily="18" charset="0"/>
                <a:cs typeface="Times New Roman" panose="02020603050405020304" pitchFamily="18" charset="0"/>
              </a:rPr>
              <a:t>Grid</a:t>
            </a:r>
            <a:endParaRPr lang="fr-FR" sz="2800" dirty="0" smtClean="0">
              <a:latin typeface="Times New Roman" panose="02020603050405020304" pitchFamily="18" charset="0"/>
              <a:cs typeface="Times New Roman" panose="02020603050405020304" pitchFamily="18" charset="0"/>
            </a:endParaRPr>
          </a:p>
          <a:p>
            <a:pPr fontAlgn="auto">
              <a:spcAft>
                <a:spcPts val="0"/>
              </a:spcAft>
              <a:buFont typeface="Wingdings" panose="05000000000000000000" pitchFamily="2" charset="2"/>
              <a:buChar char="Ø"/>
              <a:defRPr/>
            </a:pPr>
            <a:r>
              <a:rPr lang="fr-FR" sz="2800" dirty="0" smtClean="0">
                <a:latin typeface="Times New Roman" panose="02020603050405020304" pitchFamily="18" charset="0"/>
                <a:cs typeface="Times New Roman" panose="02020603050405020304" pitchFamily="18" charset="0"/>
              </a:rPr>
              <a:t>Impact de la production décentralisée sur les réseaux</a:t>
            </a:r>
          </a:p>
          <a:p>
            <a:pPr fontAlgn="auto">
              <a:spcAft>
                <a:spcPts val="0"/>
              </a:spcAft>
              <a:buFont typeface="Wingdings" panose="05000000000000000000" pitchFamily="2" charset="2"/>
              <a:buChar char="Ø"/>
              <a:defRPr/>
            </a:pPr>
            <a:r>
              <a:rPr lang="fr-FR" sz="2800" dirty="0" smtClean="0">
                <a:latin typeface="Times New Roman" panose="02020603050405020304" pitchFamily="18" charset="0"/>
                <a:cs typeface="Times New Roman" panose="02020603050405020304" pitchFamily="18" charset="0"/>
              </a:rPr>
              <a:t>Conclusion</a:t>
            </a:r>
          </a:p>
          <a:p>
            <a:pPr marL="0" indent="0" fontAlgn="auto">
              <a:spcAft>
                <a:spcPts val="0"/>
              </a:spcAft>
              <a:buFont typeface="Arial" pitchFamily="34" charset="0"/>
              <a:buNone/>
              <a:defRPr/>
            </a:pPr>
            <a:endParaRPr lang="fr-FR" sz="28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pPr>
              <a:defRPr/>
            </a:pPr>
            <a:r>
              <a:rPr lang="fr-BE" sz="2000" b="1" dirty="0">
                <a:latin typeface="Arial Black" panose="020B0A04020102020204" pitchFamily="34" charset="0"/>
              </a:rPr>
              <a:t>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395288" y="115888"/>
            <a:ext cx="8229600" cy="563562"/>
          </a:xfrm>
          <a:ln>
            <a:solidFill>
              <a:schemeClr val="bg1"/>
            </a:solidFill>
          </a:ln>
        </p:spPr>
        <p:txBody>
          <a:bodyPr/>
          <a:lstStyle/>
          <a:p>
            <a:r>
              <a:rPr lang="fr-FR" sz="2800" b="1" dirty="0" smtClean="0"/>
              <a:t>Régulation de tension</a:t>
            </a:r>
            <a:endParaRPr lang="fr-FR" sz="2800" dirty="0" smtClean="0"/>
          </a:p>
        </p:txBody>
      </p:sp>
      <p:sp>
        <p:nvSpPr>
          <p:cNvPr id="3" name="Espace réservé du contenu 2"/>
          <p:cNvSpPr>
            <a:spLocks noGrp="1"/>
          </p:cNvSpPr>
          <p:nvPr>
            <p:ph idx="1"/>
          </p:nvPr>
        </p:nvSpPr>
        <p:spPr>
          <a:xfrm>
            <a:off x="0" y="836712"/>
            <a:ext cx="9036050" cy="4969297"/>
          </a:xfrm>
        </p:spPr>
        <p:txBody>
          <a:bodyPr/>
          <a:lstStyle/>
          <a:p>
            <a:pPr marL="0" indent="0" algn="just">
              <a:buFont typeface="Arial" charset="0"/>
              <a:buNone/>
            </a:pPr>
            <a:r>
              <a:rPr lang="fr-FR" sz="2400" dirty="0" smtClean="0">
                <a:latin typeface="Times New Roman" pitchFamily="18" charset="0"/>
                <a:cs typeface="Times New Roman" pitchFamily="18" charset="0"/>
              </a:rPr>
              <a:t>Le système d’excitation est équipé de régulateur de tension AVR (</a:t>
            </a:r>
            <a:r>
              <a:rPr lang="fr-FR" sz="2400" dirty="0" err="1" smtClean="0">
                <a:latin typeface="Times New Roman" pitchFamily="18" charset="0"/>
                <a:cs typeface="Times New Roman" pitchFamily="18" charset="0"/>
              </a:rPr>
              <a:t>Automatic</a:t>
            </a:r>
            <a:r>
              <a:rPr lang="fr-FR" sz="2400" dirty="0" smtClean="0">
                <a:latin typeface="Times New Roman" pitchFamily="18" charset="0"/>
                <a:cs typeface="Times New Roman" pitchFamily="18" charset="0"/>
              </a:rPr>
              <a:t> Voltage </a:t>
            </a:r>
            <a:r>
              <a:rPr lang="fr-FR" sz="2400" dirty="0" err="1" smtClean="0">
                <a:latin typeface="Times New Roman" pitchFamily="18" charset="0"/>
                <a:cs typeface="Times New Roman" pitchFamily="18" charset="0"/>
              </a:rPr>
              <a:t>Regulator</a:t>
            </a:r>
            <a:r>
              <a:rPr lang="fr-FR" sz="2400" dirty="0" smtClean="0">
                <a:latin typeface="Times New Roman" pitchFamily="18" charset="0"/>
                <a:cs typeface="Times New Roman" pitchFamily="18" charset="0"/>
              </a:rPr>
              <a:t>). Le régulateur de tension agit sur le courant d’excitation de l’alternateur pour régler le flux magnétique dans la machine et "ramener" la tension de sortie de la machine aux valeurs souhaitées. Chaque machine est équipé d’un AVR.</a:t>
            </a:r>
          </a:p>
          <a:p>
            <a:pPr marL="0" indent="0" algn="just">
              <a:buFont typeface="Arial" charset="0"/>
              <a:buNone/>
            </a:pPr>
            <a:endParaRPr lang="fr-FR" sz="2400" b="1" dirty="0" smtClean="0">
              <a:latin typeface="Times New Roman" pitchFamily="18" charset="0"/>
              <a:cs typeface="Times New Roman" pitchFamily="18" charset="0"/>
            </a:endParaRPr>
          </a:p>
        </p:txBody>
      </p:sp>
      <p:pic>
        <p:nvPicPr>
          <p:cNvPr id="4" name="Image 3" descr="C:\Users\A\Music\arvv.PNG"/>
          <p:cNvPicPr>
            <a:picLocks noChangeAspect="1" noChangeArrowheads="1"/>
          </p:cNvPicPr>
          <p:nvPr/>
        </p:nvPicPr>
        <p:blipFill>
          <a:blip r:embed="rId2"/>
          <a:srcRect/>
          <a:stretch>
            <a:fillRect/>
          </a:stretch>
        </p:blipFill>
        <p:spPr bwMode="auto">
          <a:xfrm>
            <a:off x="1876425" y="2997200"/>
            <a:ext cx="5616575" cy="3455988"/>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r>
              <a:rPr lang="fr-BE" sz="1800" b="1" dirty="0" smtClean="0">
                <a:latin typeface="Arial Black" panose="020B0A04020102020204" pitchFamily="34" charset="0"/>
              </a:rPr>
              <a:t>19</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800" dirty="0" smtClean="0"/>
              <a:t>Régulation de vitesse</a:t>
            </a:r>
            <a:endParaRPr lang="fr-FR" sz="2800" dirty="0"/>
          </a:p>
        </p:txBody>
      </p:sp>
      <p:pic>
        <p:nvPicPr>
          <p:cNvPr id="8" name="Image 3" descr="C:\Users\A\Music\poiuyt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047" y="2810522"/>
            <a:ext cx="7201905" cy="210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6"/>
          <p:cNvSpPr>
            <a:spLocks noGrp="1"/>
          </p:cNvSpPr>
          <p:nvPr>
            <p:ph type="sldNum" sz="quarter" idx="12"/>
          </p:nvPr>
        </p:nvSpPr>
        <p:spPr/>
        <p:txBody>
          <a:bodyPr/>
          <a:lstStyle/>
          <a:p>
            <a:pPr>
              <a:defRPr/>
            </a:pPr>
            <a:r>
              <a:rPr lang="fr-BE" sz="1800" b="1" dirty="0" smtClean="0">
                <a:latin typeface="Arial Black" panose="020B0A04020102020204" pitchFamily="34" charset="0"/>
              </a:rPr>
              <a:t>20</a:t>
            </a:r>
            <a:endParaRPr lang="fr-BE" sz="1800" b="1" dirty="0">
              <a:latin typeface="Arial Black" panose="020B0A04020102020204" pitchFamily="34" charset="0"/>
            </a:endParaRPr>
          </a:p>
        </p:txBody>
      </p:sp>
    </p:spTree>
    <p:extLst>
      <p:ext uri="{BB962C8B-B14F-4D97-AF65-F5344CB8AC3E}">
        <p14:creationId xmlns:p14="http://schemas.microsoft.com/office/powerpoint/2010/main" val="427756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a:grpSpLocks/>
          </p:cNvGrpSpPr>
          <p:nvPr/>
        </p:nvGrpSpPr>
        <p:grpSpPr bwMode="auto">
          <a:xfrm>
            <a:off x="-200878" y="2852936"/>
            <a:ext cx="3304108" cy="2386013"/>
            <a:chOff x="0" y="-157520"/>
            <a:chExt cx="2973788" cy="2232550"/>
          </a:xfrm>
        </p:grpSpPr>
        <p:pic>
          <p:nvPicPr>
            <p:cNvPr id="33803" name="Image 13"/>
            <p:cNvPicPr>
              <a:picLocks noChangeAspect="1"/>
            </p:cNvPicPr>
            <p:nvPr/>
          </p:nvPicPr>
          <p:blipFill>
            <a:blip r:embed="rId2"/>
            <a:srcRect/>
            <a:stretch>
              <a:fillRect/>
            </a:stretch>
          </p:blipFill>
          <p:spPr bwMode="auto">
            <a:xfrm>
              <a:off x="143116" y="-157520"/>
              <a:ext cx="2798859" cy="2074790"/>
            </a:xfrm>
            <a:prstGeom prst="rect">
              <a:avLst/>
            </a:prstGeom>
            <a:noFill/>
            <a:ln w="9525">
              <a:noFill/>
              <a:miter lim="800000"/>
              <a:headEnd/>
              <a:tailEnd/>
            </a:ln>
          </p:spPr>
        </p:pic>
        <p:sp>
          <p:nvSpPr>
            <p:cNvPr id="15" name="Zone de texte 131"/>
            <p:cNvSpPr txBox="1"/>
            <p:nvPr/>
          </p:nvSpPr>
          <p:spPr>
            <a:xfrm>
              <a:off x="0" y="1764582"/>
              <a:ext cx="2973788" cy="31044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100">
                  <a:ea typeface="Calibri"/>
                  <a:cs typeface="Times New Roman"/>
                </a:rPr>
                <a:t>(a)</a:t>
              </a:r>
            </a:p>
            <a:p>
              <a:pPr fontAlgn="auto">
                <a:lnSpc>
                  <a:spcPct val="115000"/>
                </a:lnSpc>
                <a:spcBef>
                  <a:spcPts val="0"/>
                </a:spcBef>
                <a:spcAft>
                  <a:spcPts val="1000"/>
                </a:spcAft>
                <a:defRPr/>
              </a:pPr>
              <a:r>
                <a:rPr lang="fr-FR" sz="1100">
                  <a:ea typeface="Calibri"/>
                  <a:cs typeface="Times New Roman"/>
                </a:rPr>
                <a:t> </a:t>
              </a:r>
            </a:p>
          </p:txBody>
        </p:sp>
      </p:grpSp>
      <p:grpSp>
        <p:nvGrpSpPr>
          <p:cNvPr id="8" name="Groupe 7"/>
          <p:cNvGrpSpPr>
            <a:grpSpLocks/>
          </p:cNvGrpSpPr>
          <p:nvPr/>
        </p:nvGrpSpPr>
        <p:grpSpPr bwMode="auto">
          <a:xfrm>
            <a:off x="3182268" y="2790933"/>
            <a:ext cx="3096592" cy="2380185"/>
            <a:chOff x="0" y="-156141"/>
            <a:chExt cx="2893695" cy="2207356"/>
          </a:xfrm>
        </p:grpSpPr>
        <p:pic>
          <p:nvPicPr>
            <p:cNvPr id="33801" name="Image 11"/>
            <p:cNvPicPr>
              <a:picLocks noChangeAspect="1"/>
            </p:cNvPicPr>
            <p:nvPr/>
          </p:nvPicPr>
          <p:blipFill>
            <a:blip r:embed="rId3"/>
            <a:srcRect/>
            <a:stretch>
              <a:fillRect/>
            </a:stretch>
          </p:blipFill>
          <p:spPr bwMode="auto">
            <a:xfrm>
              <a:off x="0" y="-156141"/>
              <a:ext cx="2751151" cy="2050657"/>
            </a:xfrm>
            <a:prstGeom prst="rect">
              <a:avLst/>
            </a:prstGeom>
            <a:noFill/>
            <a:ln w="9525">
              <a:noFill/>
              <a:miter lim="800000"/>
              <a:headEnd/>
              <a:tailEnd/>
            </a:ln>
          </p:spPr>
        </p:pic>
        <p:sp>
          <p:nvSpPr>
            <p:cNvPr id="13" name="Zone de texte 134"/>
            <p:cNvSpPr txBox="1"/>
            <p:nvPr/>
          </p:nvSpPr>
          <p:spPr>
            <a:xfrm>
              <a:off x="0" y="1741267"/>
              <a:ext cx="2893695" cy="30994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100" dirty="0">
                  <a:ea typeface="Calibri"/>
                  <a:cs typeface="Times New Roman"/>
                </a:rPr>
                <a:t>(b)</a:t>
              </a:r>
            </a:p>
            <a:p>
              <a:pPr fontAlgn="auto">
                <a:lnSpc>
                  <a:spcPct val="115000"/>
                </a:lnSpc>
                <a:spcBef>
                  <a:spcPts val="0"/>
                </a:spcBef>
                <a:spcAft>
                  <a:spcPts val="1000"/>
                </a:spcAft>
                <a:defRPr/>
              </a:pPr>
              <a:r>
                <a:rPr lang="fr-FR" sz="1100" dirty="0">
                  <a:ea typeface="Calibri"/>
                  <a:cs typeface="Times New Roman"/>
                </a:rPr>
                <a:t> </a:t>
              </a:r>
            </a:p>
          </p:txBody>
        </p:sp>
      </p:grpSp>
      <p:grpSp>
        <p:nvGrpSpPr>
          <p:cNvPr id="9" name="Groupe 8"/>
          <p:cNvGrpSpPr>
            <a:grpSpLocks/>
          </p:cNvGrpSpPr>
          <p:nvPr/>
        </p:nvGrpSpPr>
        <p:grpSpPr bwMode="auto">
          <a:xfrm>
            <a:off x="6187946" y="2854078"/>
            <a:ext cx="3017887" cy="2447567"/>
            <a:chOff x="0" y="47217"/>
            <a:chExt cx="2926080" cy="2026496"/>
          </a:xfrm>
        </p:grpSpPr>
        <p:pic>
          <p:nvPicPr>
            <p:cNvPr id="33799" name="Image 9"/>
            <p:cNvPicPr>
              <a:picLocks noChangeAspect="1"/>
            </p:cNvPicPr>
            <p:nvPr/>
          </p:nvPicPr>
          <p:blipFill>
            <a:blip r:embed="rId4"/>
            <a:srcRect/>
            <a:stretch>
              <a:fillRect/>
            </a:stretch>
          </p:blipFill>
          <p:spPr bwMode="auto">
            <a:xfrm>
              <a:off x="103285" y="47217"/>
              <a:ext cx="2822713" cy="1928397"/>
            </a:xfrm>
            <a:prstGeom prst="rect">
              <a:avLst/>
            </a:prstGeom>
            <a:noFill/>
            <a:ln w="9525">
              <a:noFill/>
              <a:miter lim="800000"/>
              <a:headEnd/>
              <a:tailEnd/>
            </a:ln>
          </p:spPr>
        </p:pic>
        <p:sp>
          <p:nvSpPr>
            <p:cNvPr id="11" name="Zone de texte 137"/>
            <p:cNvSpPr txBox="1"/>
            <p:nvPr/>
          </p:nvSpPr>
          <p:spPr>
            <a:xfrm>
              <a:off x="0" y="1682585"/>
              <a:ext cx="2926080" cy="39112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100" dirty="0">
                  <a:ea typeface="Calibri"/>
                  <a:cs typeface="Times New Roman"/>
                </a:rPr>
                <a:t>(c)</a:t>
              </a:r>
            </a:p>
            <a:p>
              <a:pPr fontAlgn="auto">
                <a:lnSpc>
                  <a:spcPct val="115000"/>
                </a:lnSpc>
                <a:spcBef>
                  <a:spcPts val="0"/>
                </a:spcBef>
                <a:spcAft>
                  <a:spcPts val="1000"/>
                </a:spcAft>
                <a:defRPr/>
              </a:pPr>
              <a:r>
                <a:rPr lang="fr-FR" sz="1100" dirty="0">
                  <a:ea typeface="Calibri"/>
                  <a:cs typeface="Times New Roman"/>
                </a:rPr>
                <a:t> </a:t>
              </a:r>
            </a:p>
          </p:txBody>
        </p:sp>
      </p:grpSp>
      <p:sp>
        <p:nvSpPr>
          <p:cNvPr id="6" name="Zone de texte 207"/>
          <p:cNvSpPr txBox="1"/>
          <p:nvPr/>
        </p:nvSpPr>
        <p:spPr>
          <a:xfrm>
            <a:off x="2420714" y="6130925"/>
            <a:ext cx="4527550" cy="36195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dirty="0">
                <a:ea typeface="Calibri"/>
                <a:cs typeface="Times New Roman"/>
              </a:rPr>
              <a:t>Variation de tension</a:t>
            </a:r>
          </a:p>
          <a:p>
            <a:pPr fontAlgn="auto">
              <a:lnSpc>
                <a:spcPct val="115000"/>
              </a:lnSpc>
              <a:spcBef>
                <a:spcPts val="0"/>
              </a:spcBef>
              <a:spcAft>
                <a:spcPts val="1000"/>
              </a:spcAft>
              <a:defRPr/>
            </a:pPr>
            <a:r>
              <a:rPr lang="fr-FR" sz="1100" dirty="0">
                <a:ea typeface="Calibri"/>
                <a:cs typeface="Times New Roman"/>
              </a:rPr>
              <a:t> </a:t>
            </a:r>
          </a:p>
        </p:txBody>
      </p:sp>
      <p:sp>
        <p:nvSpPr>
          <p:cNvPr id="2" name="Espace réservé du numéro de diapositive 1"/>
          <p:cNvSpPr>
            <a:spLocks noGrp="1"/>
          </p:cNvSpPr>
          <p:nvPr>
            <p:ph type="sldNum" sz="quarter" idx="12"/>
          </p:nvPr>
        </p:nvSpPr>
        <p:spPr/>
        <p:txBody>
          <a:bodyPr/>
          <a:lstStyle/>
          <a:p>
            <a:pPr>
              <a:defRPr/>
            </a:pPr>
            <a:r>
              <a:rPr lang="fr-BE" sz="1800" b="1" dirty="0" smtClean="0">
                <a:latin typeface="Arial Black" panose="020B0A04020102020204" pitchFamily="34" charset="0"/>
              </a:rPr>
              <a:t>21</a:t>
            </a:r>
            <a:endParaRPr lang="fr-BE" sz="1800" b="1" dirty="0">
              <a:latin typeface="Arial Black" panose="020B0A04020102020204" pitchFamily="34" charset="0"/>
            </a:endParaRPr>
          </a:p>
        </p:txBody>
      </p:sp>
      <p:grpSp>
        <p:nvGrpSpPr>
          <p:cNvPr id="14" name="Groupe 13"/>
          <p:cNvGrpSpPr>
            <a:grpSpLocks/>
          </p:cNvGrpSpPr>
          <p:nvPr/>
        </p:nvGrpSpPr>
        <p:grpSpPr bwMode="auto">
          <a:xfrm>
            <a:off x="286129" y="277217"/>
            <a:ext cx="2697953" cy="1912625"/>
            <a:chOff x="0" y="0"/>
            <a:chExt cx="2969539" cy="2245614"/>
          </a:xfrm>
        </p:grpSpPr>
        <p:pic>
          <p:nvPicPr>
            <p:cNvPr id="16" name="Image 8"/>
            <p:cNvPicPr>
              <a:picLocks noChangeAspect="1"/>
            </p:cNvPicPr>
            <p:nvPr/>
          </p:nvPicPr>
          <p:blipFill>
            <a:blip r:embed="rId5"/>
            <a:srcRect/>
            <a:stretch>
              <a:fillRect/>
            </a:stretch>
          </p:blipFill>
          <p:spPr bwMode="auto">
            <a:xfrm>
              <a:off x="0" y="0"/>
              <a:ext cx="2874873" cy="1938528"/>
            </a:xfrm>
            <a:prstGeom prst="rect">
              <a:avLst/>
            </a:prstGeom>
            <a:noFill/>
            <a:ln w="9525">
              <a:noFill/>
              <a:miter lim="800000"/>
              <a:headEnd/>
              <a:tailEnd/>
            </a:ln>
          </p:spPr>
        </p:pic>
        <p:sp>
          <p:nvSpPr>
            <p:cNvPr id="17" name="Zone de texte 84"/>
            <p:cNvSpPr txBox="1"/>
            <p:nvPr/>
          </p:nvSpPr>
          <p:spPr>
            <a:xfrm>
              <a:off x="160481" y="1974866"/>
              <a:ext cx="2809058" cy="27074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(a)</a:t>
              </a:r>
            </a:p>
          </p:txBody>
        </p:sp>
      </p:grpSp>
      <p:grpSp>
        <p:nvGrpSpPr>
          <p:cNvPr id="18" name="Groupe 17"/>
          <p:cNvGrpSpPr>
            <a:grpSpLocks/>
          </p:cNvGrpSpPr>
          <p:nvPr/>
        </p:nvGrpSpPr>
        <p:grpSpPr bwMode="auto">
          <a:xfrm>
            <a:off x="2956948" y="277217"/>
            <a:ext cx="2877584" cy="1967726"/>
            <a:chOff x="0" y="0"/>
            <a:chExt cx="2962326" cy="2267560"/>
          </a:xfrm>
        </p:grpSpPr>
        <p:pic>
          <p:nvPicPr>
            <p:cNvPr id="19" name="Image 6"/>
            <p:cNvPicPr>
              <a:picLocks noChangeAspect="1"/>
            </p:cNvPicPr>
            <p:nvPr/>
          </p:nvPicPr>
          <p:blipFill>
            <a:blip r:embed="rId6"/>
            <a:srcRect/>
            <a:stretch>
              <a:fillRect/>
            </a:stretch>
          </p:blipFill>
          <p:spPr bwMode="auto">
            <a:xfrm>
              <a:off x="0" y="0"/>
              <a:ext cx="2904134" cy="1975104"/>
            </a:xfrm>
            <a:prstGeom prst="rect">
              <a:avLst/>
            </a:prstGeom>
            <a:noFill/>
            <a:ln w="9525">
              <a:noFill/>
              <a:miter lim="800000"/>
              <a:headEnd/>
              <a:tailEnd/>
            </a:ln>
          </p:spPr>
        </p:pic>
        <p:sp>
          <p:nvSpPr>
            <p:cNvPr id="20" name="Zone de texte 87"/>
            <p:cNvSpPr txBox="1"/>
            <p:nvPr/>
          </p:nvSpPr>
          <p:spPr>
            <a:xfrm>
              <a:off x="395057" y="1997186"/>
              <a:ext cx="2567269" cy="2703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(b)</a:t>
              </a:r>
            </a:p>
          </p:txBody>
        </p:sp>
      </p:grpSp>
      <p:grpSp>
        <p:nvGrpSpPr>
          <p:cNvPr id="21" name="Groupe 20"/>
          <p:cNvGrpSpPr>
            <a:grpSpLocks/>
          </p:cNvGrpSpPr>
          <p:nvPr/>
        </p:nvGrpSpPr>
        <p:grpSpPr bwMode="auto">
          <a:xfrm>
            <a:off x="5989633" y="228719"/>
            <a:ext cx="3073544" cy="2016224"/>
            <a:chOff x="192381" y="-78486"/>
            <a:chExt cx="3430278" cy="2497582"/>
          </a:xfrm>
        </p:grpSpPr>
        <p:pic>
          <p:nvPicPr>
            <p:cNvPr id="22" name="Image 13"/>
            <p:cNvPicPr>
              <a:picLocks noChangeAspect="1"/>
            </p:cNvPicPr>
            <p:nvPr/>
          </p:nvPicPr>
          <p:blipFill>
            <a:blip r:embed="rId7"/>
            <a:srcRect/>
            <a:stretch>
              <a:fillRect/>
            </a:stretch>
          </p:blipFill>
          <p:spPr bwMode="auto">
            <a:xfrm>
              <a:off x="192381" y="-78486"/>
              <a:ext cx="3248025" cy="2209800"/>
            </a:xfrm>
            <a:prstGeom prst="rect">
              <a:avLst/>
            </a:prstGeom>
            <a:noFill/>
            <a:ln w="9525">
              <a:noFill/>
              <a:miter lim="800000"/>
              <a:headEnd/>
              <a:tailEnd/>
            </a:ln>
          </p:spPr>
        </p:pic>
        <p:sp>
          <p:nvSpPr>
            <p:cNvPr id="23" name="Zone de texte 91"/>
            <p:cNvSpPr txBox="1"/>
            <p:nvPr/>
          </p:nvSpPr>
          <p:spPr>
            <a:xfrm>
              <a:off x="374635" y="2124106"/>
              <a:ext cx="3248024" cy="29499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dirty="0">
                  <a:latin typeface="Times New Roman"/>
                  <a:ea typeface="Calibri"/>
                  <a:cs typeface="Times New Roman"/>
                </a:rPr>
                <a:t>(c)</a:t>
              </a:r>
            </a:p>
            <a:p>
              <a:pPr algn="just" fontAlgn="auto">
                <a:lnSpc>
                  <a:spcPct val="150000"/>
                </a:lnSpc>
                <a:spcBef>
                  <a:spcPts val="0"/>
                </a:spcBef>
                <a:spcAft>
                  <a:spcPts val="600"/>
                </a:spcAft>
                <a:defRPr/>
              </a:pPr>
              <a:r>
                <a:rPr lang="fr-FR" sz="1200" dirty="0">
                  <a:latin typeface="Times New Roman"/>
                  <a:ea typeface="Calibri"/>
                  <a:cs typeface="Times New Roman"/>
                </a:rPr>
                <a:t> </a:t>
              </a:r>
            </a:p>
          </p:txBody>
        </p:sp>
      </p:grpSp>
      <p:sp>
        <p:nvSpPr>
          <p:cNvPr id="24" name="Titre 1"/>
          <p:cNvSpPr>
            <a:spLocks noGrp="1"/>
          </p:cNvSpPr>
          <p:nvPr>
            <p:ph type="title"/>
          </p:nvPr>
        </p:nvSpPr>
        <p:spPr>
          <a:xfrm>
            <a:off x="286129" y="2189842"/>
            <a:ext cx="8229600" cy="417711"/>
          </a:xfrm>
          <a:ln>
            <a:solidFill>
              <a:schemeClr val="bg1"/>
            </a:solidFill>
          </a:ln>
        </p:spPr>
        <p:txBody>
          <a:bodyPr/>
          <a:lstStyle/>
          <a:p>
            <a:r>
              <a:rPr lang="fr-FR" sz="1800" dirty="0" smtClean="0"/>
              <a:t>Système non régulé</a:t>
            </a:r>
          </a:p>
        </p:txBody>
      </p:sp>
      <p:sp>
        <p:nvSpPr>
          <p:cNvPr id="25" name="Titre 1"/>
          <p:cNvSpPr txBox="1">
            <a:spLocks/>
          </p:cNvSpPr>
          <p:nvPr/>
        </p:nvSpPr>
        <p:spPr bwMode="auto">
          <a:xfrm>
            <a:off x="374848" y="5238949"/>
            <a:ext cx="8229600" cy="417711"/>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1800" dirty="0" smtClean="0"/>
              <a:t>Système  régulé en tension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a:grpSpLocks/>
          </p:cNvGrpSpPr>
          <p:nvPr/>
        </p:nvGrpSpPr>
        <p:grpSpPr bwMode="auto">
          <a:xfrm>
            <a:off x="-86776" y="2903768"/>
            <a:ext cx="3250369" cy="2320206"/>
            <a:chOff x="0" y="0"/>
            <a:chExt cx="2973788" cy="2027582"/>
          </a:xfrm>
        </p:grpSpPr>
        <p:pic>
          <p:nvPicPr>
            <p:cNvPr id="37899" name="Image 13"/>
            <p:cNvPicPr>
              <a:picLocks noChangeAspect="1"/>
            </p:cNvPicPr>
            <p:nvPr/>
          </p:nvPicPr>
          <p:blipFill>
            <a:blip r:embed="rId2"/>
            <a:srcRect/>
            <a:stretch>
              <a:fillRect/>
            </a:stretch>
          </p:blipFill>
          <p:spPr bwMode="auto">
            <a:xfrm>
              <a:off x="143123" y="0"/>
              <a:ext cx="2798859" cy="1765189"/>
            </a:xfrm>
            <a:prstGeom prst="rect">
              <a:avLst/>
            </a:prstGeom>
            <a:noFill/>
            <a:ln w="9525">
              <a:noFill/>
              <a:miter lim="800000"/>
              <a:headEnd/>
              <a:tailEnd/>
            </a:ln>
          </p:spPr>
        </p:pic>
        <p:sp>
          <p:nvSpPr>
            <p:cNvPr id="15" name="Zone de texte 214"/>
            <p:cNvSpPr txBox="1"/>
            <p:nvPr/>
          </p:nvSpPr>
          <p:spPr>
            <a:xfrm>
              <a:off x="0" y="1765617"/>
              <a:ext cx="2973788" cy="26196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100">
                  <a:ea typeface="Calibri"/>
                  <a:cs typeface="Times New Roman"/>
                </a:rPr>
                <a:t>(a)</a:t>
              </a:r>
            </a:p>
            <a:p>
              <a:pPr fontAlgn="auto">
                <a:lnSpc>
                  <a:spcPct val="115000"/>
                </a:lnSpc>
                <a:spcBef>
                  <a:spcPts val="0"/>
                </a:spcBef>
                <a:spcAft>
                  <a:spcPts val="1000"/>
                </a:spcAft>
                <a:defRPr/>
              </a:pPr>
              <a:r>
                <a:rPr lang="fr-FR" sz="1100">
                  <a:ea typeface="Calibri"/>
                  <a:cs typeface="Times New Roman"/>
                </a:rPr>
                <a:t> </a:t>
              </a:r>
            </a:p>
          </p:txBody>
        </p:sp>
      </p:grpSp>
      <p:grpSp>
        <p:nvGrpSpPr>
          <p:cNvPr id="8" name="Groupe 7"/>
          <p:cNvGrpSpPr>
            <a:grpSpLocks/>
          </p:cNvGrpSpPr>
          <p:nvPr/>
        </p:nvGrpSpPr>
        <p:grpSpPr bwMode="auto">
          <a:xfrm>
            <a:off x="3334842" y="2876754"/>
            <a:ext cx="2880568" cy="2381994"/>
            <a:chOff x="0" y="0"/>
            <a:chExt cx="2893695" cy="2051215"/>
          </a:xfrm>
        </p:grpSpPr>
        <p:pic>
          <p:nvPicPr>
            <p:cNvPr id="37897" name="Image 11"/>
            <p:cNvPicPr>
              <a:picLocks noChangeAspect="1"/>
            </p:cNvPicPr>
            <p:nvPr/>
          </p:nvPicPr>
          <p:blipFill>
            <a:blip r:embed="rId3"/>
            <a:srcRect/>
            <a:stretch>
              <a:fillRect/>
            </a:stretch>
          </p:blipFill>
          <p:spPr bwMode="auto">
            <a:xfrm>
              <a:off x="0" y="0"/>
              <a:ext cx="2751151" cy="1741335"/>
            </a:xfrm>
            <a:prstGeom prst="rect">
              <a:avLst/>
            </a:prstGeom>
            <a:noFill/>
            <a:ln w="9525">
              <a:noFill/>
              <a:miter lim="800000"/>
              <a:headEnd/>
              <a:tailEnd/>
            </a:ln>
          </p:spPr>
        </p:pic>
        <p:sp>
          <p:nvSpPr>
            <p:cNvPr id="13" name="Zone de texte 217"/>
            <p:cNvSpPr txBox="1"/>
            <p:nvPr/>
          </p:nvSpPr>
          <p:spPr>
            <a:xfrm>
              <a:off x="0" y="1741537"/>
              <a:ext cx="2893695" cy="30967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100">
                  <a:ea typeface="Calibri"/>
                  <a:cs typeface="Times New Roman"/>
                </a:rPr>
                <a:t>(b)</a:t>
              </a:r>
            </a:p>
            <a:p>
              <a:pPr fontAlgn="auto">
                <a:lnSpc>
                  <a:spcPct val="115000"/>
                </a:lnSpc>
                <a:spcBef>
                  <a:spcPts val="0"/>
                </a:spcBef>
                <a:spcAft>
                  <a:spcPts val="1000"/>
                </a:spcAft>
                <a:defRPr/>
              </a:pPr>
              <a:r>
                <a:rPr lang="fr-FR" sz="1100">
                  <a:ea typeface="Calibri"/>
                  <a:cs typeface="Times New Roman"/>
                </a:rPr>
                <a:t> </a:t>
              </a:r>
            </a:p>
          </p:txBody>
        </p:sp>
      </p:grpSp>
      <p:grpSp>
        <p:nvGrpSpPr>
          <p:cNvPr id="9" name="Groupe 8"/>
          <p:cNvGrpSpPr>
            <a:grpSpLocks/>
          </p:cNvGrpSpPr>
          <p:nvPr/>
        </p:nvGrpSpPr>
        <p:grpSpPr bwMode="auto">
          <a:xfrm>
            <a:off x="5973480" y="2848501"/>
            <a:ext cx="3104460" cy="2230438"/>
            <a:chOff x="0" y="-282721"/>
            <a:chExt cx="2926080" cy="2026454"/>
          </a:xfrm>
        </p:grpSpPr>
        <p:pic>
          <p:nvPicPr>
            <p:cNvPr id="37895" name="Image 9"/>
            <p:cNvPicPr>
              <a:picLocks noChangeAspect="1"/>
            </p:cNvPicPr>
            <p:nvPr/>
          </p:nvPicPr>
          <p:blipFill>
            <a:blip r:embed="rId4"/>
            <a:srcRect/>
            <a:stretch>
              <a:fillRect/>
            </a:stretch>
          </p:blipFill>
          <p:spPr bwMode="auto">
            <a:xfrm>
              <a:off x="31805" y="-282721"/>
              <a:ext cx="2822713" cy="1804947"/>
            </a:xfrm>
            <a:prstGeom prst="rect">
              <a:avLst/>
            </a:prstGeom>
            <a:noFill/>
            <a:ln w="9525">
              <a:noFill/>
              <a:miter lim="800000"/>
              <a:headEnd/>
              <a:tailEnd/>
            </a:ln>
          </p:spPr>
        </p:pic>
        <p:sp>
          <p:nvSpPr>
            <p:cNvPr id="11" name="Zone de texte 220"/>
            <p:cNvSpPr txBox="1"/>
            <p:nvPr/>
          </p:nvSpPr>
          <p:spPr>
            <a:xfrm>
              <a:off x="0" y="1521990"/>
              <a:ext cx="2926080" cy="22174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sz="1100">
                  <a:ea typeface="Calibri"/>
                  <a:cs typeface="Times New Roman"/>
                </a:rPr>
                <a:t>(c)</a:t>
              </a:r>
            </a:p>
            <a:p>
              <a:pPr fontAlgn="auto">
                <a:lnSpc>
                  <a:spcPct val="115000"/>
                </a:lnSpc>
                <a:spcBef>
                  <a:spcPts val="0"/>
                </a:spcBef>
                <a:spcAft>
                  <a:spcPts val="1000"/>
                </a:spcAft>
                <a:defRPr/>
              </a:pPr>
              <a:r>
                <a:rPr lang="fr-FR" sz="1100">
                  <a:ea typeface="Calibri"/>
                  <a:cs typeface="Times New Roman"/>
                </a:rPr>
                <a:t> </a:t>
              </a:r>
            </a:p>
          </p:txBody>
        </p:sp>
      </p:grpSp>
      <p:sp>
        <p:nvSpPr>
          <p:cNvPr id="6" name="Zone de texte 221"/>
          <p:cNvSpPr txBox="1"/>
          <p:nvPr/>
        </p:nvSpPr>
        <p:spPr>
          <a:xfrm>
            <a:off x="2352675" y="6165850"/>
            <a:ext cx="4089400" cy="31591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15000"/>
              </a:lnSpc>
              <a:spcBef>
                <a:spcPts val="0"/>
              </a:spcBef>
              <a:spcAft>
                <a:spcPts val="1000"/>
              </a:spcAft>
              <a:defRPr/>
            </a:pPr>
            <a:r>
              <a:rPr lang="fr-FR" dirty="0">
                <a:ea typeface="Calibri"/>
                <a:cs typeface="Times New Roman"/>
              </a:rPr>
              <a:t>Variation de la tension</a:t>
            </a:r>
          </a:p>
          <a:p>
            <a:pPr fontAlgn="auto">
              <a:lnSpc>
                <a:spcPct val="115000"/>
              </a:lnSpc>
              <a:spcBef>
                <a:spcPts val="0"/>
              </a:spcBef>
              <a:spcAft>
                <a:spcPts val="1000"/>
              </a:spcAft>
              <a:defRPr/>
            </a:pPr>
            <a:r>
              <a:rPr lang="fr-FR" sz="1100" dirty="0">
                <a:ea typeface="Calibri"/>
                <a:cs typeface="Times New Roman"/>
              </a:rPr>
              <a:t> </a:t>
            </a:r>
          </a:p>
        </p:txBody>
      </p:sp>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22</a:t>
            </a:r>
            <a:endParaRPr lang="fr-BE" sz="1800" b="1" dirty="0">
              <a:latin typeface="Arial Black" panose="020B0A04020102020204" pitchFamily="34" charset="0"/>
            </a:endParaRPr>
          </a:p>
        </p:txBody>
      </p:sp>
      <p:grpSp>
        <p:nvGrpSpPr>
          <p:cNvPr id="14" name="Groupe 13"/>
          <p:cNvGrpSpPr>
            <a:grpSpLocks/>
          </p:cNvGrpSpPr>
          <p:nvPr/>
        </p:nvGrpSpPr>
        <p:grpSpPr bwMode="auto">
          <a:xfrm>
            <a:off x="-23709" y="289336"/>
            <a:ext cx="3227113" cy="2181975"/>
            <a:chOff x="0" y="0"/>
            <a:chExt cx="2969539" cy="2245614"/>
          </a:xfrm>
        </p:grpSpPr>
        <p:pic>
          <p:nvPicPr>
            <p:cNvPr id="16" name="Image 8"/>
            <p:cNvPicPr>
              <a:picLocks noChangeAspect="1"/>
            </p:cNvPicPr>
            <p:nvPr/>
          </p:nvPicPr>
          <p:blipFill>
            <a:blip r:embed="rId5"/>
            <a:srcRect/>
            <a:stretch>
              <a:fillRect/>
            </a:stretch>
          </p:blipFill>
          <p:spPr bwMode="auto">
            <a:xfrm>
              <a:off x="0" y="0"/>
              <a:ext cx="2874873" cy="1938528"/>
            </a:xfrm>
            <a:prstGeom prst="rect">
              <a:avLst/>
            </a:prstGeom>
            <a:noFill/>
            <a:ln w="9525">
              <a:noFill/>
              <a:miter lim="800000"/>
              <a:headEnd/>
              <a:tailEnd/>
            </a:ln>
          </p:spPr>
        </p:pic>
        <p:sp>
          <p:nvSpPr>
            <p:cNvPr id="17" name="Zone de texte 84"/>
            <p:cNvSpPr txBox="1"/>
            <p:nvPr/>
          </p:nvSpPr>
          <p:spPr>
            <a:xfrm>
              <a:off x="160481" y="1974866"/>
              <a:ext cx="2809058" cy="27074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(a)</a:t>
              </a:r>
            </a:p>
          </p:txBody>
        </p:sp>
      </p:grpSp>
      <p:grpSp>
        <p:nvGrpSpPr>
          <p:cNvPr id="18" name="Groupe 17"/>
          <p:cNvGrpSpPr>
            <a:grpSpLocks/>
          </p:cNvGrpSpPr>
          <p:nvPr/>
        </p:nvGrpSpPr>
        <p:grpSpPr bwMode="auto">
          <a:xfrm>
            <a:off x="3201928" y="308277"/>
            <a:ext cx="3036347" cy="2140088"/>
            <a:chOff x="0" y="0"/>
            <a:chExt cx="2962326" cy="2267560"/>
          </a:xfrm>
        </p:grpSpPr>
        <p:pic>
          <p:nvPicPr>
            <p:cNvPr id="19" name="Image 6"/>
            <p:cNvPicPr>
              <a:picLocks noChangeAspect="1"/>
            </p:cNvPicPr>
            <p:nvPr/>
          </p:nvPicPr>
          <p:blipFill>
            <a:blip r:embed="rId6"/>
            <a:srcRect/>
            <a:stretch>
              <a:fillRect/>
            </a:stretch>
          </p:blipFill>
          <p:spPr bwMode="auto">
            <a:xfrm>
              <a:off x="0" y="0"/>
              <a:ext cx="2904134" cy="1975104"/>
            </a:xfrm>
            <a:prstGeom prst="rect">
              <a:avLst/>
            </a:prstGeom>
            <a:noFill/>
            <a:ln w="9525">
              <a:noFill/>
              <a:miter lim="800000"/>
              <a:headEnd/>
              <a:tailEnd/>
            </a:ln>
          </p:spPr>
        </p:pic>
        <p:sp>
          <p:nvSpPr>
            <p:cNvPr id="20" name="Zone de texte 87"/>
            <p:cNvSpPr txBox="1"/>
            <p:nvPr/>
          </p:nvSpPr>
          <p:spPr>
            <a:xfrm>
              <a:off x="395057" y="1997186"/>
              <a:ext cx="2567269" cy="2703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(b)</a:t>
              </a:r>
            </a:p>
          </p:txBody>
        </p:sp>
      </p:grpSp>
      <p:grpSp>
        <p:nvGrpSpPr>
          <p:cNvPr id="21" name="Groupe 20"/>
          <p:cNvGrpSpPr>
            <a:grpSpLocks/>
          </p:cNvGrpSpPr>
          <p:nvPr/>
        </p:nvGrpSpPr>
        <p:grpSpPr bwMode="auto">
          <a:xfrm>
            <a:off x="6238275" y="399094"/>
            <a:ext cx="2924587" cy="1831490"/>
            <a:chOff x="192381" y="-78486"/>
            <a:chExt cx="3430278" cy="2497582"/>
          </a:xfrm>
        </p:grpSpPr>
        <p:pic>
          <p:nvPicPr>
            <p:cNvPr id="22" name="Image 13"/>
            <p:cNvPicPr>
              <a:picLocks noChangeAspect="1"/>
            </p:cNvPicPr>
            <p:nvPr/>
          </p:nvPicPr>
          <p:blipFill>
            <a:blip r:embed="rId7"/>
            <a:srcRect/>
            <a:stretch>
              <a:fillRect/>
            </a:stretch>
          </p:blipFill>
          <p:spPr bwMode="auto">
            <a:xfrm>
              <a:off x="192381" y="-78486"/>
              <a:ext cx="3248025" cy="2209800"/>
            </a:xfrm>
            <a:prstGeom prst="rect">
              <a:avLst/>
            </a:prstGeom>
            <a:noFill/>
            <a:ln w="9525">
              <a:noFill/>
              <a:miter lim="800000"/>
              <a:headEnd/>
              <a:tailEnd/>
            </a:ln>
          </p:spPr>
        </p:pic>
        <p:sp>
          <p:nvSpPr>
            <p:cNvPr id="23" name="Zone de texte 91"/>
            <p:cNvSpPr txBox="1"/>
            <p:nvPr/>
          </p:nvSpPr>
          <p:spPr>
            <a:xfrm>
              <a:off x="374635" y="2124106"/>
              <a:ext cx="3248024" cy="29499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(c)</a:t>
              </a:r>
            </a:p>
            <a:p>
              <a:pPr algn="just" fontAlgn="auto">
                <a:lnSpc>
                  <a:spcPct val="150000"/>
                </a:lnSpc>
                <a:spcBef>
                  <a:spcPts val="0"/>
                </a:spcBef>
                <a:spcAft>
                  <a:spcPts val="600"/>
                </a:spcAft>
                <a:defRPr/>
              </a:pPr>
              <a:r>
                <a:rPr lang="fr-FR" sz="1200">
                  <a:latin typeface="Times New Roman"/>
                  <a:ea typeface="Calibri"/>
                  <a:cs typeface="Times New Roman"/>
                </a:rPr>
                <a:t> </a:t>
              </a:r>
            </a:p>
          </p:txBody>
        </p:sp>
      </p:grpSp>
      <p:sp>
        <p:nvSpPr>
          <p:cNvPr id="24" name="Titre 1"/>
          <p:cNvSpPr>
            <a:spLocks noGrp="1"/>
          </p:cNvSpPr>
          <p:nvPr>
            <p:ph type="title"/>
          </p:nvPr>
        </p:nvSpPr>
        <p:spPr>
          <a:xfrm>
            <a:off x="282575" y="2444763"/>
            <a:ext cx="8229600" cy="417711"/>
          </a:xfrm>
          <a:ln>
            <a:solidFill>
              <a:schemeClr val="bg1"/>
            </a:solidFill>
          </a:ln>
        </p:spPr>
        <p:txBody>
          <a:bodyPr/>
          <a:lstStyle/>
          <a:p>
            <a:r>
              <a:rPr lang="fr-FR" sz="1800" dirty="0" smtClean="0"/>
              <a:t>Système non régulé</a:t>
            </a:r>
          </a:p>
        </p:txBody>
      </p:sp>
      <p:sp>
        <p:nvSpPr>
          <p:cNvPr id="25" name="Titre 1"/>
          <p:cNvSpPr txBox="1">
            <a:spLocks/>
          </p:cNvSpPr>
          <p:nvPr/>
        </p:nvSpPr>
        <p:spPr bwMode="auto">
          <a:xfrm>
            <a:off x="286129" y="5373216"/>
            <a:ext cx="8229600" cy="417711"/>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1800" dirty="0" smtClean="0"/>
              <a:t>Système régulé en vitesse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rcRect/>
          <a:stretch>
            <a:fillRect/>
          </a:stretch>
        </p:blipFill>
        <p:spPr bwMode="auto">
          <a:xfrm>
            <a:off x="3287765" y="3111691"/>
            <a:ext cx="3048000" cy="2142587"/>
          </a:xfrm>
          <a:prstGeom prst="rect">
            <a:avLst/>
          </a:prstGeom>
          <a:noFill/>
          <a:ln w="9525">
            <a:noFill/>
            <a:miter lim="800000"/>
            <a:headEnd/>
            <a:tailEnd/>
          </a:ln>
        </p:spPr>
      </p:pic>
      <p:grpSp>
        <p:nvGrpSpPr>
          <p:cNvPr id="8" name="Groupe 7"/>
          <p:cNvGrpSpPr>
            <a:grpSpLocks/>
          </p:cNvGrpSpPr>
          <p:nvPr/>
        </p:nvGrpSpPr>
        <p:grpSpPr bwMode="auto">
          <a:xfrm>
            <a:off x="3726" y="3111691"/>
            <a:ext cx="3203575" cy="2468562"/>
            <a:chOff x="0" y="0"/>
            <a:chExt cx="3143250" cy="2514600"/>
          </a:xfrm>
        </p:grpSpPr>
        <p:pic>
          <p:nvPicPr>
            <p:cNvPr id="39945" name="Image 11"/>
            <p:cNvPicPr>
              <a:picLocks noChangeAspect="1"/>
            </p:cNvPicPr>
            <p:nvPr/>
          </p:nvPicPr>
          <p:blipFill>
            <a:blip r:embed="rId3"/>
            <a:srcRect/>
            <a:stretch>
              <a:fillRect/>
            </a:stretch>
          </p:blipFill>
          <p:spPr bwMode="auto">
            <a:xfrm>
              <a:off x="9525" y="0"/>
              <a:ext cx="3133725" cy="2342480"/>
            </a:xfrm>
            <a:prstGeom prst="rect">
              <a:avLst/>
            </a:prstGeom>
            <a:noFill/>
            <a:ln w="9525">
              <a:noFill/>
              <a:miter lim="800000"/>
              <a:headEnd/>
              <a:tailEnd/>
            </a:ln>
          </p:spPr>
        </p:pic>
        <p:sp>
          <p:nvSpPr>
            <p:cNvPr id="13" name="Zone de texte 173"/>
            <p:cNvSpPr txBox="1"/>
            <p:nvPr/>
          </p:nvSpPr>
          <p:spPr>
            <a:xfrm>
              <a:off x="0" y="2191179"/>
              <a:ext cx="3143250" cy="32342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(a)</a:t>
              </a:r>
            </a:p>
            <a:p>
              <a:pPr algn="just" fontAlgn="auto">
                <a:lnSpc>
                  <a:spcPct val="150000"/>
                </a:lnSpc>
                <a:spcBef>
                  <a:spcPts val="0"/>
                </a:spcBef>
                <a:spcAft>
                  <a:spcPts val="600"/>
                </a:spcAft>
                <a:defRPr/>
              </a:pPr>
              <a:r>
                <a:rPr lang="fr-FR" sz="1200">
                  <a:latin typeface="Times New Roman"/>
                  <a:ea typeface="Calibri"/>
                  <a:cs typeface="Times New Roman"/>
                </a:rPr>
                <a:t> </a:t>
              </a:r>
            </a:p>
          </p:txBody>
        </p:sp>
      </p:grpSp>
      <p:grpSp>
        <p:nvGrpSpPr>
          <p:cNvPr id="9" name="Groupe 8"/>
          <p:cNvGrpSpPr>
            <a:grpSpLocks/>
          </p:cNvGrpSpPr>
          <p:nvPr/>
        </p:nvGrpSpPr>
        <p:grpSpPr bwMode="auto">
          <a:xfrm>
            <a:off x="6335765" y="3025412"/>
            <a:ext cx="2959713" cy="2425712"/>
            <a:chOff x="0" y="0"/>
            <a:chExt cx="3467100" cy="2276020"/>
          </a:xfrm>
        </p:grpSpPr>
        <p:pic>
          <p:nvPicPr>
            <p:cNvPr id="39943" name="Image 9"/>
            <p:cNvPicPr>
              <a:picLocks noChangeAspect="1"/>
            </p:cNvPicPr>
            <p:nvPr/>
          </p:nvPicPr>
          <p:blipFill>
            <a:blip r:embed="rId4"/>
            <a:srcRect/>
            <a:stretch>
              <a:fillRect/>
            </a:stretch>
          </p:blipFill>
          <p:spPr bwMode="auto">
            <a:xfrm>
              <a:off x="95250" y="0"/>
              <a:ext cx="3019425" cy="1980745"/>
            </a:xfrm>
            <a:prstGeom prst="rect">
              <a:avLst/>
            </a:prstGeom>
            <a:noFill/>
            <a:ln w="9525">
              <a:noFill/>
              <a:miter lim="800000"/>
              <a:headEnd/>
              <a:tailEnd/>
            </a:ln>
          </p:spPr>
        </p:pic>
        <p:sp>
          <p:nvSpPr>
            <p:cNvPr id="11" name="Zone de texte 176"/>
            <p:cNvSpPr txBox="1"/>
            <p:nvPr/>
          </p:nvSpPr>
          <p:spPr>
            <a:xfrm>
              <a:off x="0" y="1980203"/>
              <a:ext cx="3467100" cy="295817"/>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(c)</a:t>
              </a:r>
            </a:p>
            <a:p>
              <a:pPr algn="just" fontAlgn="auto">
                <a:lnSpc>
                  <a:spcPct val="150000"/>
                </a:lnSpc>
                <a:spcBef>
                  <a:spcPts val="0"/>
                </a:spcBef>
                <a:spcAft>
                  <a:spcPts val="600"/>
                </a:spcAft>
                <a:defRPr/>
              </a:pPr>
              <a:r>
                <a:rPr lang="fr-FR" sz="1200">
                  <a:latin typeface="Times New Roman"/>
                  <a:ea typeface="Calibri"/>
                  <a:cs typeface="Times New Roman"/>
                </a:rPr>
                <a:t> </a:t>
              </a:r>
            </a:p>
          </p:txBody>
        </p:sp>
      </p:grpSp>
      <p:sp>
        <p:nvSpPr>
          <p:cNvPr id="6" name="Zone de texte 209"/>
          <p:cNvSpPr txBox="1"/>
          <p:nvPr/>
        </p:nvSpPr>
        <p:spPr>
          <a:xfrm>
            <a:off x="2649538" y="6415088"/>
            <a:ext cx="4087812" cy="31591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dirty="0">
                <a:latin typeface="Times New Roman"/>
                <a:ea typeface="Calibri"/>
                <a:cs typeface="Times New Roman"/>
              </a:rPr>
              <a:t>Variation de la tension</a:t>
            </a:r>
          </a:p>
          <a:p>
            <a:pPr algn="just" fontAlgn="auto">
              <a:lnSpc>
                <a:spcPct val="150000"/>
              </a:lnSpc>
              <a:spcBef>
                <a:spcPts val="0"/>
              </a:spcBef>
              <a:spcAft>
                <a:spcPts val="600"/>
              </a:spcAft>
              <a:defRPr/>
            </a:pPr>
            <a:r>
              <a:rPr lang="fr-FR" sz="1200" dirty="0">
                <a:latin typeface="Times New Roman"/>
                <a:ea typeface="Calibri"/>
                <a:cs typeface="Times New Roman"/>
              </a:rPr>
              <a:t> </a:t>
            </a:r>
          </a:p>
        </p:txBody>
      </p:sp>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23</a:t>
            </a:r>
            <a:endParaRPr lang="fr-BE" sz="1800" b="1" dirty="0">
              <a:latin typeface="Arial Black" panose="020B0A04020102020204" pitchFamily="34" charset="0"/>
            </a:endParaRPr>
          </a:p>
        </p:txBody>
      </p:sp>
      <p:grpSp>
        <p:nvGrpSpPr>
          <p:cNvPr id="12" name="Groupe 11"/>
          <p:cNvGrpSpPr>
            <a:grpSpLocks/>
          </p:cNvGrpSpPr>
          <p:nvPr/>
        </p:nvGrpSpPr>
        <p:grpSpPr bwMode="auto">
          <a:xfrm>
            <a:off x="36383" y="218458"/>
            <a:ext cx="3242645" cy="2388635"/>
            <a:chOff x="0" y="0"/>
            <a:chExt cx="2969539" cy="2245614"/>
          </a:xfrm>
        </p:grpSpPr>
        <p:pic>
          <p:nvPicPr>
            <p:cNvPr id="14" name="Image 8"/>
            <p:cNvPicPr>
              <a:picLocks noChangeAspect="1"/>
            </p:cNvPicPr>
            <p:nvPr/>
          </p:nvPicPr>
          <p:blipFill>
            <a:blip r:embed="rId5"/>
            <a:srcRect/>
            <a:stretch>
              <a:fillRect/>
            </a:stretch>
          </p:blipFill>
          <p:spPr bwMode="auto">
            <a:xfrm>
              <a:off x="0" y="0"/>
              <a:ext cx="2874873" cy="1938528"/>
            </a:xfrm>
            <a:prstGeom prst="rect">
              <a:avLst/>
            </a:prstGeom>
            <a:noFill/>
            <a:ln w="9525">
              <a:noFill/>
              <a:miter lim="800000"/>
              <a:headEnd/>
              <a:tailEnd/>
            </a:ln>
          </p:spPr>
        </p:pic>
        <p:sp>
          <p:nvSpPr>
            <p:cNvPr id="15" name="Zone de texte 84"/>
            <p:cNvSpPr txBox="1"/>
            <p:nvPr/>
          </p:nvSpPr>
          <p:spPr>
            <a:xfrm>
              <a:off x="160481" y="1974866"/>
              <a:ext cx="2809058" cy="27074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(a)</a:t>
              </a:r>
            </a:p>
          </p:txBody>
        </p:sp>
      </p:grpSp>
      <p:grpSp>
        <p:nvGrpSpPr>
          <p:cNvPr id="16" name="Groupe 15"/>
          <p:cNvGrpSpPr>
            <a:grpSpLocks/>
          </p:cNvGrpSpPr>
          <p:nvPr/>
        </p:nvGrpSpPr>
        <p:grpSpPr bwMode="auto">
          <a:xfrm>
            <a:off x="3206948" y="370213"/>
            <a:ext cx="2831963" cy="2236880"/>
            <a:chOff x="0" y="0"/>
            <a:chExt cx="2962326" cy="2267560"/>
          </a:xfrm>
        </p:grpSpPr>
        <p:pic>
          <p:nvPicPr>
            <p:cNvPr id="17" name="Image 6"/>
            <p:cNvPicPr>
              <a:picLocks noChangeAspect="1"/>
            </p:cNvPicPr>
            <p:nvPr/>
          </p:nvPicPr>
          <p:blipFill>
            <a:blip r:embed="rId6"/>
            <a:srcRect/>
            <a:stretch>
              <a:fillRect/>
            </a:stretch>
          </p:blipFill>
          <p:spPr bwMode="auto">
            <a:xfrm>
              <a:off x="0" y="0"/>
              <a:ext cx="2904134" cy="1975104"/>
            </a:xfrm>
            <a:prstGeom prst="rect">
              <a:avLst/>
            </a:prstGeom>
            <a:noFill/>
            <a:ln w="9525">
              <a:noFill/>
              <a:miter lim="800000"/>
              <a:headEnd/>
              <a:tailEnd/>
            </a:ln>
          </p:spPr>
        </p:pic>
        <p:sp>
          <p:nvSpPr>
            <p:cNvPr id="18" name="Zone de texte 87"/>
            <p:cNvSpPr txBox="1"/>
            <p:nvPr/>
          </p:nvSpPr>
          <p:spPr>
            <a:xfrm>
              <a:off x="395057" y="1997186"/>
              <a:ext cx="2567269" cy="27037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(b)</a:t>
              </a:r>
            </a:p>
          </p:txBody>
        </p:sp>
      </p:grpSp>
      <p:grpSp>
        <p:nvGrpSpPr>
          <p:cNvPr id="19" name="Groupe 18"/>
          <p:cNvGrpSpPr>
            <a:grpSpLocks/>
          </p:cNvGrpSpPr>
          <p:nvPr/>
        </p:nvGrpSpPr>
        <p:grpSpPr bwMode="auto">
          <a:xfrm>
            <a:off x="6252572" y="337957"/>
            <a:ext cx="2915816" cy="2135777"/>
            <a:chOff x="192381" y="-78486"/>
            <a:chExt cx="3430278" cy="2497582"/>
          </a:xfrm>
        </p:grpSpPr>
        <p:pic>
          <p:nvPicPr>
            <p:cNvPr id="20" name="Image 13"/>
            <p:cNvPicPr>
              <a:picLocks noChangeAspect="1"/>
            </p:cNvPicPr>
            <p:nvPr/>
          </p:nvPicPr>
          <p:blipFill>
            <a:blip r:embed="rId7"/>
            <a:srcRect/>
            <a:stretch>
              <a:fillRect/>
            </a:stretch>
          </p:blipFill>
          <p:spPr bwMode="auto">
            <a:xfrm>
              <a:off x="192381" y="-78486"/>
              <a:ext cx="3248025" cy="2209800"/>
            </a:xfrm>
            <a:prstGeom prst="rect">
              <a:avLst/>
            </a:prstGeom>
            <a:noFill/>
            <a:ln w="9525">
              <a:noFill/>
              <a:miter lim="800000"/>
              <a:headEnd/>
              <a:tailEnd/>
            </a:ln>
          </p:spPr>
        </p:pic>
        <p:sp>
          <p:nvSpPr>
            <p:cNvPr id="21" name="Zone de texte 91"/>
            <p:cNvSpPr txBox="1"/>
            <p:nvPr/>
          </p:nvSpPr>
          <p:spPr>
            <a:xfrm>
              <a:off x="374635" y="2124106"/>
              <a:ext cx="3248024" cy="29499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a:lstStyle/>
            <a:p>
              <a:pPr algn="ctr" fontAlgn="auto">
                <a:lnSpc>
                  <a:spcPct val="150000"/>
                </a:lnSpc>
                <a:spcBef>
                  <a:spcPts val="0"/>
                </a:spcBef>
                <a:spcAft>
                  <a:spcPts val="600"/>
                </a:spcAft>
                <a:defRPr/>
              </a:pPr>
              <a:r>
                <a:rPr lang="fr-FR" sz="1200">
                  <a:latin typeface="Times New Roman"/>
                  <a:ea typeface="Calibri"/>
                  <a:cs typeface="Times New Roman"/>
                </a:rPr>
                <a:t>(c)</a:t>
              </a:r>
            </a:p>
            <a:p>
              <a:pPr algn="just" fontAlgn="auto">
                <a:lnSpc>
                  <a:spcPct val="150000"/>
                </a:lnSpc>
                <a:spcBef>
                  <a:spcPts val="0"/>
                </a:spcBef>
                <a:spcAft>
                  <a:spcPts val="600"/>
                </a:spcAft>
                <a:defRPr/>
              </a:pPr>
              <a:r>
                <a:rPr lang="fr-FR" sz="1200">
                  <a:latin typeface="Times New Roman"/>
                  <a:ea typeface="Calibri"/>
                  <a:cs typeface="Times New Roman"/>
                </a:rPr>
                <a:t> </a:t>
              </a:r>
            </a:p>
          </p:txBody>
        </p:sp>
      </p:grpSp>
      <p:sp>
        <p:nvSpPr>
          <p:cNvPr id="22" name="Titre 1"/>
          <p:cNvSpPr>
            <a:spLocks noGrp="1"/>
          </p:cNvSpPr>
          <p:nvPr>
            <p:ph type="title"/>
          </p:nvPr>
        </p:nvSpPr>
        <p:spPr>
          <a:xfrm>
            <a:off x="480314" y="2607093"/>
            <a:ext cx="8229600" cy="417711"/>
          </a:xfrm>
          <a:ln>
            <a:solidFill>
              <a:schemeClr val="bg1"/>
            </a:solidFill>
          </a:ln>
        </p:spPr>
        <p:txBody>
          <a:bodyPr/>
          <a:lstStyle/>
          <a:p>
            <a:r>
              <a:rPr lang="fr-FR" sz="1800" dirty="0" smtClean="0"/>
              <a:t>Système non régulé</a:t>
            </a:r>
          </a:p>
        </p:txBody>
      </p:sp>
      <p:sp>
        <p:nvSpPr>
          <p:cNvPr id="23" name="Titre 1"/>
          <p:cNvSpPr txBox="1">
            <a:spLocks/>
          </p:cNvSpPr>
          <p:nvPr/>
        </p:nvSpPr>
        <p:spPr bwMode="auto">
          <a:xfrm>
            <a:off x="696965" y="5293487"/>
            <a:ext cx="8229600" cy="417711"/>
          </a:xfrm>
          <a:prstGeom prst="rect">
            <a:avLst/>
          </a:prstGeom>
          <a:noFill/>
          <a:ln w="9525">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1800" dirty="0" smtClean="0"/>
              <a:t>Système régulé en tension et en vitesse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88913"/>
            <a:ext cx="8229600" cy="561975"/>
          </a:xfrm>
        </p:spPr>
        <p:style>
          <a:lnRef idx="1">
            <a:schemeClr val="accent3"/>
          </a:lnRef>
          <a:fillRef idx="2">
            <a:schemeClr val="accent3"/>
          </a:fillRef>
          <a:effectRef idx="1">
            <a:schemeClr val="accent3"/>
          </a:effectRef>
          <a:fontRef idx="minor">
            <a:schemeClr val="dk1"/>
          </a:fontRef>
        </p:style>
        <p:txBody>
          <a:bodyPr rtlCol="0">
            <a:noAutofit/>
          </a:bodyPr>
          <a:lstStyle/>
          <a:p>
            <a:pPr fontAlgn="auto">
              <a:spcAft>
                <a:spcPts val="0"/>
              </a:spcAft>
              <a:defRPr/>
            </a:pPr>
            <a:r>
              <a:rPr lang="fr-FR" sz="2800" dirty="0" smtClean="0">
                <a:latin typeface="Times New Roman" panose="02020603050405020304" pitchFamily="18" charset="0"/>
                <a:cs typeface="Times New Roman" panose="02020603050405020304" pitchFamily="18" charset="0"/>
              </a:rPr>
              <a:t/>
            </a:r>
            <a:br>
              <a:rPr lang="fr-FR" sz="2800" dirty="0" smtClean="0">
                <a:latin typeface="Times New Roman" panose="02020603050405020304" pitchFamily="18" charset="0"/>
                <a:cs typeface="Times New Roman" panose="02020603050405020304" pitchFamily="18" charset="0"/>
              </a:rPr>
            </a:br>
            <a:r>
              <a:rPr lang="fr-FR" sz="2800" dirty="0" smtClean="0">
                <a:latin typeface="Times New Roman" panose="02020603050405020304" pitchFamily="18" charset="0"/>
                <a:cs typeface="Times New Roman" panose="02020603050405020304" pitchFamily="18" charset="0"/>
              </a:rPr>
              <a:t>Impact </a:t>
            </a:r>
            <a:r>
              <a:rPr lang="fr-FR" sz="2800" dirty="0">
                <a:latin typeface="Times New Roman" panose="02020603050405020304" pitchFamily="18" charset="0"/>
                <a:cs typeface="Times New Roman" panose="02020603050405020304" pitchFamily="18" charset="0"/>
              </a:rPr>
              <a:t>de l’éolienne </a:t>
            </a:r>
            <a:r>
              <a:rPr lang="fr-FR" sz="2800" dirty="0" smtClean="0">
                <a:latin typeface="Times New Roman" panose="02020603050405020304" pitchFamily="18" charset="0"/>
                <a:cs typeface="Times New Roman" panose="02020603050405020304" pitchFamily="18" charset="0"/>
              </a:rPr>
              <a:t>sur le réseau</a:t>
            </a:r>
            <a:r>
              <a:rPr lang="fr-FR" sz="2800" dirty="0">
                <a:latin typeface="Times New Roman" panose="02020603050405020304" pitchFamily="18" charset="0"/>
                <a:cs typeface="Times New Roman" panose="02020603050405020304" pitchFamily="18" charset="0"/>
              </a:rPr>
              <a:t/>
            </a:r>
            <a:br>
              <a:rPr lang="fr-FR" sz="2800" dirty="0">
                <a:latin typeface="Times New Roman" panose="02020603050405020304" pitchFamily="18" charset="0"/>
                <a:cs typeface="Times New Roman" panose="02020603050405020304" pitchFamily="18" charset="0"/>
              </a:rPr>
            </a:br>
            <a:endParaRPr lang="fr-FR" sz="2800" dirty="0"/>
          </a:p>
        </p:txBody>
      </p:sp>
      <p:sp>
        <p:nvSpPr>
          <p:cNvPr id="3" name="Espace réservé du contenu 2"/>
          <p:cNvSpPr>
            <a:spLocks noGrp="1"/>
          </p:cNvSpPr>
          <p:nvPr>
            <p:ph idx="1"/>
          </p:nvPr>
        </p:nvSpPr>
        <p:spPr>
          <a:xfrm>
            <a:off x="395288" y="908050"/>
            <a:ext cx="8229600" cy="5616575"/>
          </a:xfrm>
        </p:spPr>
        <p:txBody>
          <a:bodyPr rtlCol="0">
            <a:normAutofit/>
          </a:bodyPr>
          <a:lstStyle/>
          <a:p>
            <a:pPr marL="0" indent="0" algn="just" fontAlgn="auto">
              <a:spcAft>
                <a:spcPts val="0"/>
              </a:spcAft>
              <a:buFont typeface="Arial" pitchFamily="34" charset="0"/>
              <a:buNone/>
              <a:defRPr/>
            </a:pPr>
            <a:r>
              <a:rPr lang="fr-FR" dirty="0" smtClean="0">
                <a:latin typeface="Times New Roman" panose="02020603050405020304" pitchFamily="18" charset="0"/>
                <a:cs typeface="Times New Roman" panose="02020603050405020304" pitchFamily="18" charset="0"/>
              </a:rPr>
              <a:t>L’éolienne </a:t>
            </a:r>
            <a:r>
              <a:rPr lang="fr-FR" dirty="0">
                <a:latin typeface="Times New Roman" panose="02020603050405020304" pitchFamily="18" charset="0"/>
                <a:cs typeface="Times New Roman" panose="02020603050405020304" pitchFamily="18" charset="0"/>
              </a:rPr>
              <a:t>utilisée comprend une machine asynchrone de type &lt;MADA&gt;, la figure suivante montre l’éolienne </a:t>
            </a:r>
            <a:r>
              <a:rPr lang="fr-FR" dirty="0" smtClean="0">
                <a:latin typeface="Times New Roman" panose="02020603050405020304" pitchFamily="18" charset="0"/>
                <a:cs typeface="Times New Roman" panose="02020603050405020304" pitchFamily="18" charset="0"/>
              </a:rPr>
              <a:t>utilisée</a:t>
            </a:r>
            <a:endParaRPr lang="fr-FR"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srcRect/>
          <a:stretch>
            <a:fillRect/>
          </a:stretch>
        </p:blipFill>
        <p:spPr bwMode="auto">
          <a:xfrm>
            <a:off x="683568" y="3212976"/>
            <a:ext cx="7858125" cy="2562225"/>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r>
              <a:rPr lang="fr-BE" sz="1800" b="1" dirty="0" smtClean="0">
                <a:latin typeface="Arial Black" panose="020B0A04020102020204" pitchFamily="34" charset="0"/>
              </a:rPr>
              <a:t>24</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latin typeface="Times New Roman" panose="02020603050405020304" pitchFamily="18" charset="0"/>
                <a:cs typeface="Times New Roman" panose="02020603050405020304" pitchFamily="18" charset="0"/>
              </a:rPr>
              <a:t>Nous examinons l’impact de la connexion de l’ éolienne au réseau sur les tensions aux bornes des machines 1, 2 et 3 et ce en l’absence de toute autre perturbation. L’éolienne est connectée successivement au réseau comme indiqué ci-après</a:t>
            </a:r>
          </a:p>
          <a:p>
            <a:pPr algn="just"/>
            <a:endParaRPr lang="fr-FR" dirty="0"/>
          </a:p>
        </p:txBody>
      </p:sp>
      <p:sp>
        <p:nvSpPr>
          <p:cNvPr id="4" name="Espace réservé du numéro de diapositive 3"/>
          <p:cNvSpPr>
            <a:spLocks noGrp="1"/>
          </p:cNvSpPr>
          <p:nvPr>
            <p:ph type="sldNum" sz="quarter" idx="12"/>
          </p:nvPr>
        </p:nvSpPr>
        <p:spPr>
          <a:xfrm>
            <a:off x="6650182" y="6356350"/>
            <a:ext cx="1939636" cy="365125"/>
          </a:xfrm>
        </p:spPr>
        <p:txBody>
          <a:bodyPr/>
          <a:lstStyle/>
          <a:p>
            <a:pPr>
              <a:defRPr/>
            </a:pPr>
            <a:r>
              <a:rPr lang="fr-BE" sz="1800" b="1" dirty="0" smtClean="0">
                <a:latin typeface="Arial Black" panose="020B0A04020102020204" pitchFamily="34" charset="0"/>
              </a:rPr>
              <a:t>25</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Users\A\Music\ertgh.PNG"/>
          <p:cNvPicPr>
            <a:picLocks noChangeAspect="1"/>
          </p:cNvPicPr>
          <p:nvPr/>
        </p:nvPicPr>
        <p:blipFill>
          <a:blip r:embed="rId2"/>
          <a:srcRect/>
          <a:stretch>
            <a:fillRect/>
          </a:stretch>
        </p:blipFill>
        <p:spPr bwMode="auto">
          <a:xfrm>
            <a:off x="179388" y="3573463"/>
            <a:ext cx="4464050" cy="2967037"/>
          </a:xfrm>
          <a:prstGeom prst="rect">
            <a:avLst/>
          </a:prstGeom>
          <a:noFill/>
          <a:ln w="9525">
            <a:solidFill>
              <a:srgbClr val="00B0F0"/>
            </a:solidFill>
            <a:miter lim="800000"/>
            <a:headEnd/>
            <a:tailEnd/>
          </a:ln>
        </p:spPr>
      </p:pic>
      <p:pic>
        <p:nvPicPr>
          <p:cNvPr id="15362" name="Picture 2" descr="C:\Users\A\Music\666666666654.PNG"/>
          <p:cNvPicPr>
            <a:picLocks noChangeAspect="1" noChangeArrowheads="1"/>
          </p:cNvPicPr>
          <p:nvPr/>
        </p:nvPicPr>
        <p:blipFill>
          <a:blip r:embed="rId3"/>
          <a:srcRect/>
          <a:stretch>
            <a:fillRect/>
          </a:stretch>
        </p:blipFill>
        <p:spPr bwMode="auto">
          <a:xfrm>
            <a:off x="4716463" y="3573463"/>
            <a:ext cx="4238625" cy="2967037"/>
          </a:xfrm>
          <a:prstGeom prst="rect">
            <a:avLst/>
          </a:prstGeom>
          <a:noFill/>
          <a:ln w="9525">
            <a:solidFill>
              <a:srgbClr val="00B0F0"/>
            </a:solidFill>
            <a:miter lim="800000"/>
            <a:headEnd/>
            <a:tailEnd/>
          </a:ln>
        </p:spPr>
      </p:pic>
      <p:pic>
        <p:nvPicPr>
          <p:cNvPr id="15363" name="Picture 3" descr="C:\Users\A\Music\eoliennnnnnn.PNG"/>
          <p:cNvPicPr>
            <a:picLocks noChangeAspect="1" noChangeArrowheads="1"/>
          </p:cNvPicPr>
          <p:nvPr/>
        </p:nvPicPr>
        <p:blipFill>
          <a:blip r:embed="rId4"/>
          <a:srcRect/>
          <a:stretch>
            <a:fillRect/>
          </a:stretch>
        </p:blipFill>
        <p:spPr bwMode="auto">
          <a:xfrm>
            <a:off x="2266950" y="188913"/>
            <a:ext cx="4259263" cy="3144837"/>
          </a:xfrm>
          <a:prstGeom prst="rect">
            <a:avLst/>
          </a:prstGeom>
          <a:noFill/>
          <a:ln w="9525">
            <a:solidFill>
              <a:srgbClr val="00B0F0"/>
            </a:solidFill>
            <a:miter lim="800000"/>
            <a:headEnd/>
            <a:tailEnd/>
          </a:ln>
        </p:spPr>
      </p:pic>
      <p:sp>
        <p:nvSpPr>
          <p:cNvPr id="2" name="Espace réservé du numéro de diapositive 1"/>
          <p:cNvSpPr>
            <a:spLocks noGrp="1"/>
          </p:cNvSpPr>
          <p:nvPr>
            <p:ph type="sldNum" sz="quarter" idx="12"/>
          </p:nvPr>
        </p:nvSpPr>
        <p:spPr/>
        <p:txBody>
          <a:bodyPr/>
          <a:lstStyle/>
          <a:p>
            <a:pPr>
              <a:defRPr/>
            </a:pPr>
            <a:r>
              <a:rPr lang="fr-BE" sz="1800" b="1" dirty="0" smtClean="0">
                <a:latin typeface="Arial Black" panose="020B0A04020102020204" pitchFamily="34" charset="0"/>
              </a:rPr>
              <a:t>26</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chemeClr val="bg1"/>
            </a:solidFill>
          </a:ln>
        </p:spPr>
        <p:txBody>
          <a:bodyPr/>
          <a:lstStyle/>
          <a:p>
            <a:r>
              <a:rPr lang="fr-FR" sz="2000" b="1" dirty="0" smtClean="0"/>
              <a:t>Comportement de la tension de la machine 1</a:t>
            </a:r>
          </a:p>
        </p:txBody>
      </p:sp>
      <p:pic>
        <p:nvPicPr>
          <p:cNvPr id="4" name="Image 3"/>
          <p:cNvPicPr>
            <a:picLocks noChangeAspect="1" noChangeArrowheads="1"/>
          </p:cNvPicPr>
          <p:nvPr/>
        </p:nvPicPr>
        <p:blipFill>
          <a:blip r:embed="rId2"/>
          <a:srcRect/>
          <a:stretch>
            <a:fillRect/>
          </a:stretch>
        </p:blipFill>
        <p:spPr bwMode="auto">
          <a:xfrm>
            <a:off x="1476375" y="1814513"/>
            <a:ext cx="6037263" cy="3532187"/>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27</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a:fillRect/>
          </a:stretch>
        </p:blipFill>
        <p:spPr bwMode="auto">
          <a:xfrm>
            <a:off x="1643042" y="2500306"/>
            <a:ext cx="5327650" cy="2973387"/>
          </a:xfrm>
          <a:prstGeom prst="rect">
            <a:avLst/>
          </a:prstGeom>
          <a:noFill/>
          <a:ln w="9525">
            <a:noFill/>
            <a:miter lim="800000"/>
            <a:headEnd/>
            <a:tailEnd/>
          </a:ln>
        </p:spPr>
      </p:pic>
      <p:sp>
        <p:nvSpPr>
          <p:cNvPr id="4" name="Rectangle 3"/>
          <p:cNvSpPr/>
          <p:nvPr/>
        </p:nvSpPr>
        <p:spPr>
          <a:xfrm>
            <a:off x="2000232" y="785794"/>
            <a:ext cx="4474558" cy="369332"/>
          </a:xfrm>
          <a:prstGeom prst="rect">
            <a:avLst/>
          </a:prstGeom>
        </p:spPr>
        <p:txBody>
          <a:bodyPr wrap="none">
            <a:spAutoFit/>
          </a:bodyPr>
          <a:lstStyle/>
          <a:p>
            <a:r>
              <a:rPr lang="fr-FR" b="1" dirty="0" smtClean="0"/>
              <a:t>Comportement de la tension de la machine 2</a:t>
            </a:r>
            <a:endParaRPr lang="fr-FR" b="1" dirty="0"/>
          </a:p>
        </p:txBody>
      </p:sp>
      <p:sp>
        <p:nvSpPr>
          <p:cNvPr id="2" name="Espace réservé du numéro de diapositive 1"/>
          <p:cNvSpPr>
            <a:spLocks noGrp="1"/>
          </p:cNvSpPr>
          <p:nvPr>
            <p:ph type="sldNum" sz="quarter" idx="12"/>
          </p:nvPr>
        </p:nvSpPr>
        <p:spPr/>
        <p:txBody>
          <a:bodyPr/>
          <a:lstStyle/>
          <a:p>
            <a:pPr>
              <a:defRPr/>
            </a:pPr>
            <a:r>
              <a:rPr lang="fr-BE" sz="1800" b="1" dirty="0" smtClean="0">
                <a:latin typeface="Arial Black" panose="020B0A04020102020204" pitchFamily="34" charset="0"/>
              </a:rPr>
              <a:t>28</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6238" y="188913"/>
            <a:ext cx="3249612" cy="431800"/>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fontAlgn="auto">
              <a:spcAft>
                <a:spcPts val="0"/>
              </a:spcAft>
              <a:defRPr/>
            </a:pPr>
            <a:r>
              <a:rPr lang="fr-FR" dirty="0" smtClean="0">
                <a:latin typeface="Times New Roman" panose="02020603050405020304" pitchFamily="18" charset="0"/>
                <a:cs typeface="Times New Roman" panose="02020603050405020304" pitchFamily="18" charset="0"/>
              </a:rPr>
              <a:t/>
            </a:r>
            <a:br>
              <a:rPr lang="fr-FR" dirty="0" smtClean="0">
                <a:latin typeface="Times New Roman" panose="02020603050405020304" pitchFamily="18" charset="0"/>
                <a:cs typeface="Times New Roman" panose="02020603050405020304" pitchFamily="18" charset="0"/>
              </a:rPr>
            </a:br>
            <a:r>
              <a:rPr lang="fr-FR" sz="2200" dirty="0" smtClean="0">
                <a:latin typeface="Times New Roman" panose="02020603050405020304" pitchFamily="18" charset="0"/>
                <a:cs typeface="Times New Roman" panose="02020603050405020304" pitchFamily="18" charset="0"/>
              </a:rPr>
              <a:t>Introduction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p>
        </p:txBody>
      </p:sp>
      <p:sp>
        <p:nvSpPr>
          <p:cNvPr id="3" name="Espace réservé du contenu 2"/>
          <p:cNvSpPr>
            <a:spLocks noGrp="1"/>
          </p:cNvSpPr>
          <p:nvPr>
            <p:ph idx="1"/>
          </p:nvPr>
        </p:nvSpPr>
        <p:spPr>
          <a:xfrm>
            <a:off x="323850" y="836613"/>
            <a:ext cx="8291513" cy="5472112"/>
          </a:xfrm>
        </p:spPr>
        <p:txBody>
          <a:bodyPr/>
          <a:lstStyle/>
          <a:p>
            <a:pPr marL="0" indent="0" algn="just">
              <a:buFont typeface="Arial" charset="0"/>
              <a:buNone/>
            </a:pPr>
            <a:r>
              <a:rPr lang="fr-FR" sz="2400" dirty="0" smtClean="0">
                <a:latin typeface="Times New Roman" pitchFamily="18" charset="0"/>
                <a:cs typeface="Times New Roman" pitchFamily="18" charset="0"/>
              </a:rPr>
              <a:t>Les smart </a:t>
            </a:r>
            <a:r>
              <a:rPr lang="fr-FR" sz="2400" dirty="0" err="1" smtClean="0">
                <a:latin typeface="Times New Roman" pitchFamily="18" charset="0"/>
                <a:cs typeface="Times New Roman" pitchFamily="18" charset="0"/>
              </a:rPr>
              <a:t>grids</a:t>
            </a:r>
            <a:r>
              <a:rPr lang="fr-FR" sz="2400" dirty="0" smtClean="0">
                <a:latin typeface="Times New Roman" pitchFamily="18" charset="0"/>
                <a:cs typeface="Times New Roman" pitchFamily="18" charset="0"/>
              </a:rPr>
              <a:t> sont des réseaux électriques de nouvelle génération où les nouvelles technologies de l’information et de communication (NTIC) jouent un grand rôle en offrant aux gestionnaires des réseaux une meilleure observabilité et contrôlabilité du système. Comme dans les réseaux conventionnels, la qualité de service est primordiale dans ce type de réseau. Celle-ci est liée à la tenue de tension.</a:t>
            </a:r>
          </a:p>
          <a:p>
            <a:pPr marL="0" indent="0" algn="just">
              <a:buFont typeface="Arial" charset="0"/>
              <a:buNone/>
            </a:pPr>
            <a:r>
              <a:rPr lang="fr-FR" sz="2400" dirty="0" smtClean="0">
                <a:latin typeface="Times New Roman" pitchFamily="18" charset="0"/>
                <a:cs typeface="Times New Roman" pitchFamily="18" charset="0"/>
              </a:rPr>
              <a:t>Notre exposé s’articule d’abord en une présentation rapide du concept de smart </a:t>
            </a:r>
            <a:r>
              <a:rPr lang="fr-FR" sz="2400" dirty="0" err="1" smtClean="0">
                <a:latin typeface="Times New Roman" pitchFamily="18" charset="0"/>
                <a:cs typeface="Times New Roman" pitchFamily="18" charset="0"/>
              </a:rPr>
              <a:t>grid</a:t>
            </a:r>
            <a:r>
              <a:rPr lang="fr-FR" sz="2400" dirty="0" smtClean="0">
                <a:latin typeface="Times New Roman" pitchFamily="18" charset="0"/>
                <a:cs typeface="Times New Roman" pitchFamily="18" charset="0"/>
              </a:rPr>
              <a:t> pour ensuite montrer l’importance de la tenue de tension dans un tel réseau que ce soit en régime permanent ou transitoire. Nous terminerons notre exposé par l’évocation de l’impact d’une production décentralisée (une éolienne dans notre cas) sur le réseau. </a:t>
            </a:r>
          </a:p>
          <a:p>
            <a:pPr marL="0" indent="0" algn="just">
              <a:buFont typeface="Arial" charset="0"/>
              <a:buNone/>
            </a:pPr>
            <a:r>
              <a:rPr lang="fr-FR" sz="2400" dirty="0" smtClean="0">
                <a:latin typeface="Times New Roman" pitchFamily="18" charset="0"/>
                <a:cs typeface="Times New Roman" pitchFamily="18" charset="0"/>
              </a:rPr>
              <a:t>Une conclusion fera le point sur notre travail</a:t>
            </a:r>
          </a:p>
          <a:p>
            <a:pPr marL="0" indent="0" algn="just">
              <a:buFont typeface="Arial" charset="0"/>
              <a:buNone/>
            </a:pPr>
            <a:endParaRPr lang="fr-FR" sz="2400" dirty="0" smtClean="0">
              <a:latin typeface="Times New Roman" pitchFamily="18" charset="0"/>
              <a:cs typeface="Times New Roman" pitchFamily="18" charset="0"/>
            </a:endParaRPr>
          </a:p>
          <a:p>
            <a:pPr marL="0" indent="0" algn="just">
              <a:buFont typeface="Arial" charset="0"/>
              <a:buNone/>
            </a:pPr>
            <a:endParaRPr lang="fr-FR" sz="2400" dirty="0" smtClean="0">
              <a:latin typeface="Times New Roman" pitchFamily="18" charset="0"/>
              <a:cs typeface="Times New Roman" pitchFamily="18" charset="0"/>
            </a:endParaRPr>
          </a:p>
          <a:p>
            <a:pPr marL="0" indent="0" algn="just">
              <a:buFont typeface="Arial" charset="0"/>
              <a:buNone/>
            </a:pPr>
            <a:r>
              <a:rPr lang="fr-FR" sz="2400" dirty="0" smtClean="0">
                <a:latin typeface="Times New Roman" pitchFamily="18" charset="0"/>
                <a:cs typeface="Times New Roman" pitchFamily="18" charset="0"/>
              </a:rPr>
              <a:t>  </a:t>
            </a:r>
          </a:p>
        </p:txBody>
      </p:sp>
      <p:sp>
        <p:nvSpPr>
          <p:cNvPr id="4" name="Espace réservé du numéro de diapositive 3"/>
          <p:cNvSpPr>
            <a:spLocks noGrp="1"/>
          </p:cNvSpPr>
          <p:nvPr>
            <p:ph type="sldNum" sz="quarter" idx="12"/>
          </p:nvPr>
        </p:nvSpPr>
        <p:spPr/>
        <p:txBody>
          <a:bodyPr/>
          <a:lstStyle/>
          <a:p>
            <a:pPr>
              <a:defRPr/>
            </a:pPr>
            <a:r>
              <a:rPr lang="fr-BE" sz="1800" b="1" dirty="0">
                <a:latin typeface="Arial Black" panose="020B0A04020102020204" pitchFamily="34" charset="0"/>
              </a:rPr>
              <a:t>2</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b="1" dirty="0" smtClean="0"/>
              <a:t>Comportement de la tension de la machine 3</a:t>
            </a:r>
            <a:endParaRPr lang="fr-FR" sz="1800" b="1" dirty="0"/>
          </a:p>
        </p:txBody>
      </p:sp>
      <p:pic>
        <p:nvPicPr>
          <p:cNvPr id="4" name="Espace réservé du contenu 3"/>
          <p:cNvPicPr>
            <a:picLocks noGrp="1" noChangeAspect="1"/>
          </p:cNvPicPr>
          <p:nvPr>
            <p:ph idx="1"/>
          </p:nvPr>
        </p:nvPicPr>
        <p:blipFill>
          <a:blip r:embed="rId2"/>
          <a:srcRect/>
          <a:stretch>
            <a:fillRect/>
          </a:stretch>
        </p:blipFill>
        <p:spPr bwMode="auto">
          <a:xfrm>
            <a:off x="2362200" y="2110581"/>
            <a:ext cx="4419600" cy="35052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29</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1975"/>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fontAlgn="auto">
              <a:spcAft>
                <a:spcPts val="0"/>
              </a:spcAft>
              <a:defRPr/>
            </a:pPr>
            <a:r>
              <a:rPr lang="fr-FR" sz="3600" dirty="0" smtClean="0">
                <a:latin typeface="Times New Roman" panose="02020603050405020304" pitchFamily="18" charset="0"/>
                <a:cs typeface="Times New Roman" panose="02020603050405020304" pitchFamily="18" charset="0"/>
              </a:rPr>
              <a:t/>
            </a:r>
            <a:br>
              <a:rPr lang="fr-FR" sz="3600" dirty="0" smtClean="0">
                <a:latin typeface="Times New Roman" panose="02020603050405020304" pitchFamily="18" charset="0"/>
                <a:cs typeface="Times New Roman" panose="02020603050405020304" pitchFamily="18" charset="0"/>
              </a:rPr>
            </a:br>
            <a:r>
              <a:rPr lang="fr-FR" sz="3600" dirty="0" smtClean="0">
                <a:latin typeface="Times New Roman" panose="02020603050405020304" pitchFamily="18" charset="0"/>
                <a:cs typeface="Times New Roman" panose="02020603050405020304" pitchFamily="18" charset="0"/>
              </a:rPr>
              <a:t>Conclusion</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p>
        </p:txBody>
      </p:sp>
      <p:sp>
        <p:nvSpPr>
          <p:cNvPr id="3" name="Espace réservé du contenu 2"/>
          <p:cNvSpPr>
            <a:spLocks noGrp="1"/>
          </p:cNvSpPr>
          <p:nvPr>
            <p:ph idx="1"/>
          </p:nvPr>
        </p:nvSpPr>
        <p:spPr>
          <a:xfrm>
            <a:off x="457200" y="1052513"/>
            <a:ext cx="8229600" cy="5400675"/>
          </a:xfrm>
        </p:spPr>
        <p:txBody>
          <a:bodyPr/>
          <a:lstStyle/>
          <a:p>
            <a:pPr algn="just"/>
            <a:r>
              <a:rPr lang="fr-FR" sz="1800" dirty="0" smtClean="0">
                <a:latin typeface="Times New Roman" pitchFamily="18" charset="0"/>
                <a:cs typeface="Times New Roman" pitchFamily="18" charset="0"/>
              </a:rPr>
              <a:t> Nous avons pu voir que les mêmes problèmes de stabilité de tension rencontrés dans les réseaux électriques traditionnels peuvent aussi bien se produire dans les réseaux intelligents  (smart </a:t>
            </a:r>
            <a:r>
              <a:rPr lang="fr-FR" sz="1800" dirty="0" err="1" smtClean="0">
                <a:latin typeface="Times New Roman" pitchFamily="18" charset="0"/>
                <a:cs typeface="Times New Roman" pitchFamily="18" charset="0"/>
              </a:rPr>
              <a:t>grids</a:t>
            </a:r>
            <a:r>
              <a:rPr lang="fr-FR" sz="1800" dirty="0" smtClean="0">
                <a:latin typeface="Times New Roman" pitchFamily="18" charset="0"/>
                <a:cs typeface="Times New Roman" pitchFamily="18" charset="0"/>
              </a:rPr>
              <a:t>) avec cependant dans ces deniers une complexité plus grande due effectivement aux nombreux paramètres que comporte ce type de réseaux (NTIC, production décentralisée, véhicules électriques,  nouveaux types d’usagers, …) . </a:t>
            </a:r>
          </a:p>
          <a:p>
            <a:pPr algn="just"/>
            <a:r>
              <a:rPr lang="fr-FR" sz="1800" dirty="0" smtClean="0">
                <a:latin typeface="Times New Roman" pitchFamily="18" charset="0"/>
                <a:cs typeface="Times New Roman" pitchFamily="18" charset="0"/>
              </a:rPr>
              <a:t>Les mêmes outils de réglage sont utilisés. Si la compensation synchrone s’avère insuffisante pour régler les problèmes de la tension, nous pouvons faire appel à d’autres dispositifs tels que les systèmes FACTS. Nous avons pu vérifier l’importance de ces deniers dans le réglage de tension  grâce à leurs performances élevées. Un exemple de chaque type de FACTS (série, shunt et hybride)  a été testé dans notre réglage de tension. Des régulateurs de tension (AVR) et aussi de vitesse ont été utilisés. Nous avons pu montrer que cette dernière a aussi un effet bénéfique sur la tension du réseau. La combinaison du régulateur de tension-régulateur de vitesse est très intéressante quant au maintien de la stabilité de tension.</a:t>
            </a:r>
          </a:p>
          <a:p>
            <a:pPr algn="just"/>
            <a:r>
              <a:rPr lang="fr-FR" sz="1800" dirty="0" smtClean="0">
                <a:latin typeface="Times New Roman" pitchFamily="18" charset="0"/>
                <a:cs typeface="Times New Roman" pitchFamily="18" charset="0"/>
              </a:rPr>
              <a:t> Les consommateurs dans un smart </a:t>
            </a:r>
            <a:r>
              <a:rPr lang="fr-FR" sz="1800" dirty="0" err="1" smtClean="0">
                <a:latin typeface="Times New Roman" pitchFamily="18" charset="0"/>
                <a:cs typeface="Times New Roman" pitchFamily="18" charset="0"/>
              </a:rPr>
              <a:t>grid</a:t>
            </a:r>
            <a:r>
              <a:rPr lang="fr-FR" sz="1800" dirty="0" smtClean="0">
                <a:latin typeface="Times New Roman" pitchFamily="18" charset="0"/>
                <a:cs typeface="Times New Roman" pitchFamily="18" charset="0"/>
              </a:rPr>
              <a:t> sont aussi des acteurs et peuvent grâce aux NTIC apporter leur contribution dans le maintien de la tension du réseau pour peu qu’on les fasse participer. Ceci peut faire l’objet de travaux futurs qui viendraient ajouter leur pierre à l’édifice entamé.</a:t>
            </a:r>
          </a:p>
        </p:txBody>
      </p:sp>
      <p:sp>
        <p:nvSpPr>
          <p:cNvPr id="4" name="Espace réservé du numéro de diapositive 3"/>
          <p:cNvSpPr>
            <a:spLocks noGrp="1"/>
          </p:cNvSpPr>
          <p:nvPr>
            <p:ph type="sldNum" sz="quarter" idx="12"/>
          </p:nvPr>
        </p:nvSpPr>
        <p:spPr/>
        <p:txBody>
          <a:bodyPr/>
          <a:lstStyle/>
          <a:p>
            <a:pPr>
              <a:defRPr/>
            </a:pPr>
            <a:r>
              <a:rPr lang="fr-BE" sz="1800" b="1" dirty="0" smtClean="0">
                <a:latin typeface="Arial Black" panose="020B0A04020102020204" pitchFamily="34" charset="0"/>
              </a:rPr>
              <a:t>30</a:t>
            </a:r>
            <a:endParaRPr lang="fr-BE"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 3" descr="Papier peint de la Visionneuse de photos Window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rot="20527022">
            <a:off x="1014413" y="3216275"/>
            <a:ext cx="7127875" cy="461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fr-FR" sz="2400" b="1" dirty="0">
                <a:latin typeface="Times New Roman" pitchFamily="18" charset="0"/>
                <a:cs typeface="Times New Roman" pitchFamily="18" charset="0"/>
              </a:rPr>
              <a:t>MERCI POUR VOTRE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withEffect">
                                  <p:stCondLst>
                                    <p:cond delay="0"/>
                                  </p:stCondLst>
                                  <p:childTnLst>
                                    <p:animScale>
                                      <p:cBhvr>
                                        <p:cTn id="6"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688" y="188913"/>
            <a:ext cx="8229600" cy="576262"/>
          </a:xfrm>
        </p:spPr>
        <p:style>
          <a:lnRef idx="1">
            <a:schemeClr val="accent3"/>
          </a:lnRef>
          <a:fillRef idx="2">
            <a:schemeClr val="accent3"/>
          </a:fillRef>
          <a:effectRef idx="1">
            <a:schemeClr val="accent3"/>
          </a:effectRef>
          <a:fontRef idx="minor">
            <a:schemeClr val="dk1"/>
          </a:fontRef>
        </p:style>
        <p:txBody>
          <a:bodyPr rtlCol="0">
            <a:noAutofit/>
          </a:bodyPr>
          <a:lstStyle/>
          <a:p>
            <a:pPr fontAlgn="auto">
              <a:spcAft>
                <a:spcPts val="0"/>
              </a:spcAft>
              <a:defRPr/>
            </a:pPr>
            <a:r>
              <a:rPr lang="fr-FR" sz="2800" dirty="0" smtClean="0">
                <a:latin typeface="Times New Roman" panose="02020603050405020304" pitchFamily="18" charset="0"/>
                <a:cs typeface="Times New Roman" panose="02020603050405020304" pitchFamily="18" charset="0"/>
              </a:rPr>
              <a:t/>
            </a:r>
            <a:br>
              <a:rPr lang="fr-FR" sz="2800" dirty="0" smtClean="0">
                <a:latin typeface="Times New Roman" panose="02020603050405020304" pitchFamily="18" charset="0"/>
                <a:cs typeface="Times New Roman" panose="02020603050405020304" pitchFamily="18" charset="0"/>
              </a:rPr>
            </a:br>
            <a:r>
              <a:rPr lang="fr-FR" sz="2800" dirty="0" smtClean="0">
                <a:latin typeface="Times New Roman" panose="02020603050405020304" pitchFamily="18" charset="0"/>
                <a:cs typeface="Times New Roman" panose="02020603050405020304" pitchFamily="18" charset="0"/>
              </a:rPr>
              <a:t>Concept des smart </a:t>
            </a:r>
            <a:r>
              <a:rPr lang="fr-FR" sz="2800" dirty="0" err="1" smtClean="0">
                <a:latin typeface="Times New Roman" panose="02020603050405020304" pitchFamily="18" charset="0"/>
                <a:cs typeface="Times New Roman" panose="02020603050405020304" pitchFamily="18" charset="0"/>
              </a:rPr>
              <a:t>grids</a:t>
            </a: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
            </a:r>
            <a:br>
              <a:rPr lang="fr-FR" sz="2800" dirty="0">
                <a:latin typeface="Times New Roman" panose="02020603050405020304" pitchFamily="18" charset="0"/>
                <a:cs typeface="Times New Roman" panose="02020603050405020304" pitchFamily="18" charset="0"/>
              </a:rPr>
            </a:br>
            <a:endParaRPr lang="fr-FR" sz="28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14282" y="981075"/>
            <a:ext cx="8643998" cy="5327650"/>
          </a:xfrm>
        </p:spPr>
        <p:txBody>
          <a:bodyPr/>
          <a:lstStyle/>
          <a:p>
            <a:pPr marL="0" indent="0" algn="just">
              <a:buFont typeface="Arial" charset="0"/>
              <a:buNone/>
            </a:pPr>
            <a:r>
              <a:rPr lang="fr-FR" sz="2200" dirty="0" smtClean="0">
                <a:latin typeface="Times New Roman" pitchFamily="18" charset="0"/>
                <a:cs typeface="Times New Roman" pitchFamily="18" charset="0"/>
              </a:rPr>
              <a:t>A l’origine, les réseaux électriques sont conçus et dimensionnés pour transporter l’énergie produite par les centres de production jusqu’aux consommateurs. Ainsi le flux de transit de puissance circule dans un sens unidirectionnel c’est a dire de la production à la consommation.</a:t>
            </a:r>
          </a:p>
          <a:p>
            <a:pPr marL="0" indent="0" algn="just">
              <a:buFont typeface="Arial" charset="0"/>
              <a:buNone/>
            </a:pPr>
            <a:endParaRPr lang="fr-FR" sz="2000" dirty="0" smtClean="0">
              <a:latin typeface="Times New Roman" pitchFamily="18" charset="0"/>
              <a:cs typeface="Times New Roman" pitchFamily="18" charset="0"/>
            </a:endParaRPr>
          </a:p>
          <a:p>
            <a:pPr marL="0" indent="0" algn="just">
              <a:buFont typeface="Arial" charset="0"/>
              <a:buNone/>
            </a:pPr>
            <a:endParaRPr lang="fr-FR" sz="2000" dirty="0" smtClean="0">
              <a:latin typeface="Times New Roman" pitchFamily="18" charset="0"/>
              <a:cs typeface="Times New Roman" pitchFamily="18" charset="0"/>
            </a:endParaRPr>
          </a:p>
          <a:p>
            <a:pPr marL="0" indent="0" algn="just">
              <a:buFont typeface="Arial" charset="0"/>
              <a:buNone/>
            </a:pPr>
            <a:endParaRPr lang="fr-FR" sz="2000" dirty="0" smtClean="0">
              <a:latin typeface="Times New Roman" pitchFamily="18" charset="0"/>
              <a:cs typeface="Times New Roman" pitchFamily="18" charset="0"/>
            </a:endParaRPr>
          </a:p>
        </p:txBody>
      </p:sp>
      <p:pic>
        <p:nvPicPr>
          <p:cNvPr id="4" name="Image 3" descr="C:\Users\A\Desktop\reseau.PNG"/>
          <p:cNvPicPr>
            <a:picLocks noChangeAspect="1" noChangeArrowheads="1"/>
          </p:cNvPicPr>
          <p:nvPr/>
        </p:nvPicPr>
        <p:blipFill>
          <a:blip r:embed="rId3"/>
          <a:srcRect/>
          <a:stretch>
            <a:fillRect/>
          </a:stretch>
        </p:blipFill>
        <p:spPr bwMode="auto">
          <a:xfrm>
            <a:off x="107950" y="2708920"/>
            <a:ext cx="8856663" cy="3599805"/>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pPr>
              <a:defRPr/>
            </a:pPr>
            <a:r>
              <a:rPr lang="fr-BE" sz="1800" b="1" dirty="0">
                <a:latin typeface="Arial Black" panose="020B0A04020102020204" pitchFamily="34" charset="0"/>
              </a:rPr>
              <a:t>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
            <a:ext cx="8229600" cy="5981700"/>
          </a:xfrm>
        </p:spPr>
        <p:txBody>
          <a:bodyPr rtlCol="0">
            <a:normAutofit/>
          </a:bodyPr>
          <a:lstStyle/>
          <a:p>
            <a:pPr algn="ctr" fontAlgn="auto">
              <a:spcAft>
                <a:spcPts val="0"/>
              </a:spcAft>
              <a:buNone/>
              <a:defRPr/>
            </a:pPr>
            <a:r>
              <a:rPr lang="fr-FR" sz="2000" b="1" dirty="0" smtClean="0">
                <a:latin typeface="Times New Roman" panose="02020603050405020304" pitchFamily="18" charset="0"/>
                <a:cs typeface="Times New Roman" panose="02020603050405020304" pitchFamily="18" charset="0"/>
              </a:rPr>
              <a:t>Caractéristiques des smart </a:t>
            </a:r>
            <a:r>
              <a:rPr lang="fr-FR" sz="2000" b="1" dirty="0" err="1" smtClean="0">
                <a:latin typeface="Times New Roman" panose="02020603050405020304" pitchFamily="18" charset="0"/>
                <a:cs typeface="Times New Roman" panose="02020603050405020304" pitchFamily="18" charset="0"/>
              </a:rPr>
              <a:t>grids</a:t>
            </a:r>
            <a:r>
              <a:rPr lang="fr-FR" sz="2000" b="1" dirty="0" smtClean="0">
                <a:latin typeface="Times New Roman" panose="02020603050405020304" pitchFamily="18" charset="0"/>
                <a:cs typeface="Times New Roman" panose="02020603050405020304" pitchFamily="18" charset="0"/>
              </a:rPr>
              <a:t> </a:t>
            </a:r>
          </a:p>
          <a:p>
            <a:pPr fontAlgn="auto">
              <a:spcAft>
                <a:spcPts val="0"/>
              </a:spcAft>
              <a:buFont typeface="Wingdings" panose="05000000000000000000" pitchFamily="2" charset="2"/>
              <a:buChar char="Ø"/>
              <a:defRPr/>
            </a:pPr>
            <a:r>
              <a:rPr lang="fr-FR" sz="2000" dirty="0" smtClean="0">
                <a:latin typeface="Times New Roman" panose="02020603050405020304" pitchFamily="18" charset="0"/>
                <a:cs typeface="Times New Roman" panose="02020603050405020304" pitchFamily="18" charset="0"/>
              </a:rPr>
              <a:t>ouverture </a:t>
            </a:r>
            <a:r>
              <a:rPr lang="fr-FR" sz="2000" dirty="0">
                <a:latin typeface="Times New Roman" panose="02020603050405020304" pitchFamily="18" charset="0"/>
                <a:cs typeface="Times New Roman" panose="02020603050405020304" pitchFamily="18" charset="0"/>
              </a:rPr>
              <a:t>du marché énergétique </a:t>
            </a:r>
            <a:endParaRPr lang="fr-FR" sz="2000" dirty="0" smtClean="0">
              <a:latin typeface="Times New Roman" panose="02020603050405020304" pitchFamily="18" charset="0"/>
              <a:cs typeface="Times New Roman" panose="02020603050405020304" pitchFamily="18" charset="0"/>
            </a:endParaRPr>
          </a:p>
          <a:p>
            <a:pPr fontAlgn="auto">
              <a:spcAft>
                <a:spcPts val="0"/>
              </a:spcAft>
              <a:buFont typeface="Wingdings" panose="05000000000000000000" pitchFamily="2" charset="2"/>
              <a:buChar char="Ø"/>
              <a:defRPr/>
            </a:pPr>
            <a:r>
              <a:rPr lang="fr-FR" sz="2000" dirty="0" smtClean="0">
                <a:latin typeface="Times New Roman" panose="02020603050405020304" pitchFamily="18" charset="0"/>
                <a:cs typeface="Times New Roman" panose="02020603050405020304" pitchFamily="18" charset="0"/>
              </a:rPr>
              <a:t>Réseau bidirectionnel</a:t>
            </a:r>
          </a:p>
          <a:p>
            <a:pPr fontAlgn="auto">
              <a:spcAft>
                <a:spcPts val="0"/>
              </a:spcAft>
              <a:buFont typeface="Wingdings" panose="05000000000000000000" pitchFamily="2" charset="2"/>
              <a:buChar char="Ø"/>
              <a:defRPr/>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préoccupations </a:t>
            </a:r>
            <a:r>
              <a:rPr lang="fr-FR" sz="2000" dirty="0" smtClean="0">
                <a:latin typeface="Times New Roman" panose="02020603050405020304" pitchFamily="18" charset="0"/>
                <a:cs typeface="Times New Roman" panose="02020603050405020304" pitchFamily="18" charset="0"/>
              </a:rPr>
              <a:t>environnementales</a:t>
            </a:r>
          </a:p>
          <a:p>
            <a:pPr fontAlgn="auto">
              <a:spcAft>
                <a:spcPts val="0"/>
              </a:spcAft>
              <a:buFont typeface="Wingdings" panose="05000000000000000000" pitchFamily="2" charset="2"/>
              <a:buChar char="Ø"/>
              <a:defRPr/>
            </a:pPr>
            <a:r>
              <a:rPr lang="fr-FR" sz="2000" dirty="0" smtClean="0">
                <a:latin typeface="Times New Roman" panose="02020603050405020304" pitchFamily="18" charset="0"/>
                <a:cs typeface="Times New Roman" panose="02020603050405020304" pitchFamily="18" charset="0"/>
              </a:rPr>
              <a:t>Intégration de sources de la production décentralisée (</a:t>
            </a:r>
            <a:r>
              <a:rPr lang="fr-FR" sz="2000" dirty="0" err="1" smtClean="0">
                <a:latin typeface="Times New Roman" panose="02020603050405020304" pitchFamily="18" charset="0"/>
                <a:cs typeface="Times New Roman" panose="02020603050405020304" pitchFamily="18" charset="0"/>
              </a:rPr>
              <a:t>EnR</a:t>
            </a:r>
            <a:r>
              <a:rPr lang="fr-FR" sz="2000" dirty="0" smtClean="0">
                <a:latin typeface="Times New Roman" panose="02020603050405020304" pitchFamily="18" charset="0"/>
                <a:cs typeface="Times New Roman" panose="02020603050405020304" pitchFamily="18" charset="0"/>
              </a:rPr>
              <a:t>)</a:t>
            </a:r>
          </a:p>
          <a:p>
            <a:pPr fontAlgn="auto">
              <a:spcAft>
                <a:spcPts val="0"/>
              </a:spcAft>
              <a:buFont typeface="Wingdings" panose="05000000000000000000" pitchFamily="2" charset="2"/>
              <a:buChar char="Ø"/>
              <a:defRPr/>
            </a:pPr>
            <a:r>
              <a:rPr lang="fr-FR" sz="2000" dirty="0" smtClean="0">
                <a:latin typeface="Times New Roman" panose="02020603050405020304" pitchFamily="18" charset="0"/>
                <a:cs typeface="Times New Roman" panose="02020603050405020304" pitchFamily="18" charset="0"/>
              </a:rPr>
              <a:t>Appui des </a:t>
            </a:r>
            <a:r>
              <a:rPr lang="fr-FR" sz="2000" dirty="0">
                <a:latin typeface="Times New Roman" panose="02020603050405020304" pitchFamily="18" charset="0"/>
                <a:cs typeface="Times New Roman" panose="02020603050405020304" pitchFamily="18" charset="0"/>
              </a:rPr>
              <a:t>technologies de l’information et de </a:t>
            </a:r>
            <a:r>
              <a:rPr lang="fr-FR" sz="2000" dirty="0" smtClean="0">
                <a:latin typeface="Times New Roman" panose="02020603050405020304" pitchFamily="18" charset="0"/>
                <a:cs typeface="Times New Roman" panose="02020603050405020304" pitchFamily="18" charset="0"/>
              </a:rPr>
              <a:t>communication</a:t>
            </a:r>
            <a:endParaRPr lang="fr-FR" sz="2000" dirty="0">
              <a:latin typeface="Times New Roman" panose="02020603050405020304" pitchFamily="18" charset="0"/>
              <a:cs typeface="Times New Roman" panose="02020603050405020304" pitchFamily="18" charset="0"/>
            </a:endParaRPr>
          </a:p>
          <a:p>
            <a:pPr marL="0" indent="0" fontAlgn="auto">
              <a:spcAft>
                <a:spcPts val="0"/>
              </a:spcAft>
              <a:buFont typeface="Arial" pitchFamily="34" charset="0"/>
              <a:buNone/>
              <a:defRPr/>
            </a:pPr>
            <a:endParaRPr lang="fr-FR" sz="2000" dirty="0" smtClean="0">
              <a:latin typeface="Times New Roman" panose="02020603050405020304" pitchFamily="18" charset="0"/>
              <a:cs typeface="Times New Roman" panose="02020603050405020304" pitchFamily="18" charset="0"/>
            </a:endParaRPr>
          </a:p>
          <a:p>
            <a:pPr marL="0" indent="0" fontAlgn="auto">
              <a:spcAft>
                <a:spcPts val="0"/>
              </a:spcAft>
              <a:buFont typeface="Arial" pitchFamily="34" charset="0"/>
              <a:buNone/>
              <a:defRPr/>
            </a:pPr>
            <a:endParaRPr lang="fr-FR" sz="2000" dirty="0">
              <a:latin typeface="Times New Roman" panose="02020603050405020304" pitchFamily="18" charset="0"/>
              <a:cs typeface="Times New Roman" panose="02020603050405020304" pitchFamily="18" charset="0"/>
            </a:endParaRPr>
          </a:p>
          <a:p>
            <a:pPr fontAlgn="auto">
              <a:spcAft>
                <a:spcPts val="0"/>
              </a:spcAft>
              <a:buFont typeface="Arial" pitchFamily="34" charset="0"/>
              <a:buChar char="•"/>
              <a:defRPr/>
            </a:pPr>
            <a:endParaRPr lang="fr-FR" sz="2000" dirty="0">
              <a:latin typeface="Times New Roman" panose="02020603050405020304" pitchFamily="18" charset="0"/>
              <a:cs typeface="Times New Roman" panose="02020603050405020304" pitchFamily="18" charset="0"/>
            </a:endParaRPr>
          </a:p>
        </p:txBody>
      </p:sp>
      <p:pic>
        <p:nvPicPr>
          <p:cNvPr id="6147" name="Espace réservé du contenu 3" descr="SmartGridGAO"/>
          <p:cNvPicPr>
            <a:picLocks/>
          </p:cNvPicPr>
          <p:nvPr/>
        </p:nvPicPr>
        <p:blipFill>
          <a:blip r:embed="rId2"/>
          <a:srcRect/>
          <a:stretch>
            <a:fillRect/>
          </a:stretch>
        </p:blipFill>
        <p:spPr bwMode="auto">
          <a:xfrm>
            <a:off x="468313" y="2708275"/>
            <a:ext cx="8135937" cy="3914775"/>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pPr>
              <a:defRPr/>
            </a:pPr>
            <a:r>
              <a:rPr lang="fr-BE" sz="1800" b="1" dirty="0">
                <a:latin typeface="Arial Black" panose="020B0A04020102020204" pitchFamily="34" charset="0"/>
              </a:rPr>
              <a:t>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4525963"/>
          </a:xfrm>
        </p:spPr>
        <p:txBody>
          <a:bodyPr/>
          <a:lstStyle/>
          <a:p>
            <a:pPr marL="0" indent="0" algn="just">
              <a:buFont typeface="Arial" pitchFamily="34" charset="0"/>
              <a:buNone/>
            </a:pPr>
            <a:r>
              <a:rPr lang="fr-FR" altLang="fr-FR" dirty="0">
                <a:latin typeface="Times New Roman" pitchFamily="18" charset="0"/>
                <a:cs typeface="Times New Roman" pitchFamily="18" charset="0"/>
              </a:rPr>
              <a:t>La courbe d’effondrement de tension (Courbe </a:t>
            </a:r>
            <a:r>
              <a:rPr lang="fr-FR" altLang="fr-FR" i="1" dirty="0">
                <a:latin typeface="Times New Roman" pitchFamily="18" charset="0"/>
                <a:cs typeface="Times New Roman" pitchFamily="18" charset="0"/>
              </a:rPr>
              <a:t>PV</a:t>
            </a:r>
            <a:r>
              <a:rPr lang="fr-FR" altLang="fr-FR" dirty="0">
                <a:latin typeface="Times New Roman" pitchFamily="18" charset="0"/>
                <a:cs typeface="Times New Roman" pitchFamily="18" charset="0"/>
              </a:rPr>
              <a:t>) est considérée parmi les techniques les plus utilisées dans l’étude et l’analyse de la stabilité statique de tension. Elle trace l’évolution de la tension en fonction de l’augmentation de la puissance </a:t>
            </a:r>
            <a:r>
              <a:rPr lang="fr-FR" altLang="fr-FR" dirty="0" smtClean="0">
                <a:latin typeface="Times New Roman" pitchFamily="18" charset="0"/>
                <a:cs typeface="Times New Roman" pitchFamily="18" charset="0"/>
              </a:rPr>
              <a:t>.</a:t>
            </a:r>
          </a:p>
          <a:p>
            <a:pPr marL="0" indent="0" algn="just">
              <a:buFont typeface="Arial" pitchFamily="34" charset="0"/>
              <a:buNone/>
            </a:pPr>
            <a:endParaRPr lang="fr-FR" altLang="fr-FR" dirty="0">
              <a:latin typeface="Times New Roman" pitchFamily="18" charset="0"/>
              <a:cs typeface="Times New Roman" pitchFamily="18" charset="0"/>
            </a:endParaRPr>
          </a:p>
          <a:p>
            <a:pPr marL="0" indent="0" algn="just">
              <a:buFont typeface="Arial" pitchFamily="34" charset="0"/>
              <a:buNone/>
            </a:pPr>
            <a:endParaRPr lang="fr-FR" altLang="fr-FR" dirty="0" smtClean="0">
              <a:latin typeface="Times New Roman" pitchFamily="18" charset="0"/>
              <a:cs typeface="Times New Roman" pitchFamily="18" charset="0"/>
            </a:endParaRPr>
          </a:p>
          <a:p>
            <a:pPr marL="0" indent="0" algn="just">
              <a:buFont typeface="Arial" pitchFamily="34" charset="0"/>
              <a:buNone/>
            </a:pPr>
            <a:endParaRPr lang="fr-FR" altLang="fr-FR" dirty="0">
              <a:latin typeface="Times New Roman" pitchFamily="18" charset="0"/>
              <a:cs typeface="Times New Roman" pitchFamily="18" charset="0"/>
            </a:endParaRPr>
          </a:p>
          <a:p>
            <a:pPr marL="0" indent="0" algn="just">
              <a:buFont typeface="Arial" pitchFamily="34" charset="0"/>
              <a:buNone/>
            </a:pPr>
            <a:endParaRPr lang="fr-FR" altLang="fr-FR" dirty="0" smtClean="0">
              <a:latin typeface="Times New Roman" pitchFamily="18" charset="0"/>
              <a:cs typeface="Times New Roman" pitchFamily="18" charset="0"/>
            </a:endParaRPr>
          </a:p>
          <a:p>
            <a:pPr marL="0" indent="0" algn="just">
              <a:buFont typeface="Arial" pitchFamily="34" charset="0"/>
              <a:buNone/>
            </a:pPr>
            <a:endParaRPr lang="fr-FR" altLang="fr-FR" dirty="0">
              <a:latin typeface="Times New Roman" pitchFamily="18" charset="0"/>
              <a:cs typeface="Times New Roman" pitchFamily="18" charset="0"/>
            </a:endParaRPr>
          </a:p>
          <a:p>
            <a:pPr marL="0" indent="0">
              <a:buFont typeface="Arial" pitchFamily="34" charset="0"/>
              <a:buNone/>
            </a:pPr>
            <a:endParaRPr lang="fr-FR" altLang="fr-FR" dirty="0">
              <a:latin typeface="Times New Roman" pitchFamily="18" charset="0"/>
              <a:cs typeface="Times New Roman" pitchFamily="18" charset="0"/>
            </a:endParaRPr>
          </a:p>
          <a:p>
            <a:pPr marL="0" indent="0">
              <a:buFont typeface="Arial" pitchFamily="34" charset="0"/>
              <a:buNone/>
            </a:pPr>
            <a:endParaRPr lang="fr-FR" altLang="fr-FR" dirty="0">
              <a:latin typeface="Times New Roman" pitchFamily="18" charset="0"/>
              <a:cs typeface="Times New Roman" pitchFamily="18" charset="0"/>
            </a:endParaRPr>
          </a:p>
          <a:p>
            <a:pPr marL="0" indent="0">
              <a:buFont typeface="Arial" pitchFamily="34" charset="0"/>
              <a:buNone/>
            </a:pPr>
            <a:endParaRPr lang="fr-FR" altLang="fr-FR" dirty="0">
              <a:latin typeface="Times New Roman" pitchFamily="18" charset="0"/>
              <a:cs typeface="Times New Roman" pitchFamily="18" charset="0"/>
            </a:endParaRPr>
          </a:p>
          <a:p>
            <a:pPr marL="0" indent="0">
              <a:buFont typeface="Arial" pitchFamily="34" charset="0"/>
              <a:buNone/>
            </a:pPr>
            <a:endParaRPr lang="fr-FR" altLang="fr-FR" dirty="0">
              <a:latin typeface="Times New Roman" pitchFamily="18" charset="0"/>
              <a:cs typeface="Times New Roman" pitchFamily="18" charset="0"/>
            </a:endParaRPr>
          </a:p>
          <a:p>
            <a:pPr marL="0" indent="0">
              <a:buFont typeface="Arial" pitchFamily="34" charset="0"/>
              <a:buNone/>
            </a:pPr>
            <a:endParaRPr lang="fr-FR" altLang="fr-FR" dirty="0">
              <a:latin typeface="Times New Roman" pitchFamily="18" charset="0"/>
              <a:cs typeface="Times New Roman" pitchFamily="18" charset="0"/>
            </a:endParaRPr>
          </a:p>
          <a:p>
            <a:endParaRPr lang="fr-FR"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789363"/>
            <a:ext cx="51149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sz="quarter" idx="12"/>
          </p:nvPr>
        </p:nvSpPr>
        <p:spPr/>
        <p:txBody>
          <a:bodyPr/>
          <a:lstStyle/>
          <a:p>
            <a:pPr>
              <a:defRPr/>
            </a:pPr>
            <a:r>
              <a:rPr lang="fr-BE" sz="1800" b="1" dirty="0" smtClean="0">
                <a:latin typeface="Arial Black" panose="020B0A04020102020204" pitchFamily="34" charset="0"/>
              </a:rPr>
              <a:t>5</a:t>
            </a:r>
          </a:p>
        </p:txBody>
      </p:sp>
    </p:spTree>
    <p:extLst>
      <p:ext uri="{BB962C8B-B14F-4D97-AF65-F5344CB8AC3E}">
        <p14:creationId xmlns:p14="http://schemas.microsoft.com/office/powerpoint/2010/main" val="386496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188640"/>
            <a:ext cx="4896544" cy="850106"/>
          </a:xfrm>
        </p:spPr>
        <p:txBody>
          <a:bodyPr/>
          <a:lstStyle/>
          <a:p>
            <a:r>
              <a:rPr lang="fr-FR" sz="2400" dirty="0" smtClean="0"/>
              <a:t>Courbe d’ effondrement</a:t>
            </a:r>
            <a:endParaRPr lang="fr-FR" sz="2400" dirty="0"/>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68760"/>
            <a:ext cx="6264696" cy="461431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7"/>
          <p:cNvSpPr>
            <a:spLocks noGrp="1"/>
          </p:cNvSpPr>
          <p:nvPr>
            <p:ph type="sldNum" sz="quarter" idx="12"/>
          </p:nvPr>
        </p:nvSpPr>
        <p:spPr/>
        <p:txBody>
          <a:bodyPr/>
          <a:lstStyle/>
          <a:p>
            <a:pPr>
              <a:defRPr/>
            </a:pPr>
            <a:r>
              <a:rPr lang="fr-BE" sz="1800" b="1" dirty="0" smtClean="0">
                <a:latin typeface="Arial Black" panose="020B0A04020102020204" pitchFamily="34" charset="0"/>
              </a:rPr>
              <a:t>6</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latin typeface="Times New Roman" pitchFamily="18" charset="0"/>
                <a:cs typeface="Times New Roman" pitchFamily="18" charset="0"/>
              </a:rPr>
              <a:t>Les courbes ci-dessous représentent la courbe d’effondrement de la tension au niveau des nœuds 5,6 et 8 en fonction de l’augmentation de la puissance active de notre réseau test</a:t>
            </a:r>
          </a:p>
        </p:txBody>
      </p:sp>
      <p:pic>
        <p:nvPicPr>
          <p:cNvPr id="9219" name="Picture 3"/>
          <p:cNvPicPr>
            <a:picLocks noGrp="1" noChangeAspect="1" noChangeArrowheads="1"/>
          </p:cNvPicPr>
          <p:nvPr>
            <p:ph idx="1"/>
          </p:nvPr>
        </p:nvPicPr>
        <p:blipFill>
          <a:blip r:embed="rId2"/>
          <a:srcRect/>
          <a:stretch>
            <a:fillRect/>
          </a:stretch>
        </p:blipFill>
        <p:spPr>
          <a:xfrm>
            <a:off x="684213" y="1998663"/>
            <a:ext cx="7905750" cy="4525962"/>
          </a:xfrm>
          <a:noFill/>
        </p:spPr>
      </p:pic>
      <p:sp>
        <p:nvSpPr>
          <p:cNvPr id="3" name="Espace réservé du numéro de diapositive 2"/>
          <p:cNvSpPr>
            <a:spLocks noGrp="1"/>
          </p:cNvSpPr>
          <p:nvPr>
            <p:ph type="sldNum" sz="quarter" idx="12"/>
          </p:nvPr>
        </p:nvSpPr>
        <p:spPr/>
        <p:txBody>
          <a:bodyPr/>
          <a:lstStyle/>
          <a:p>
            <a:pPr>
              <a:defRPr/>
            </a:pPr>
            <a:r>
              <a:rPr lang="fr-BE" sz="1800" b="1" dirty="0" smtClean="0">
                <a:latin typeface="Arial Black" panose="020B0A04020102020204" pitchFamily="34" charset="0"/>
              </a:rPr>
              <a:t>7</a:t>
            </a:r>
            <a:endParaRPr lang="fr-BE" sz="1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480609" y="142739"/>
            <a:ext cx="8229600" cy="70643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schemeClr val="dk1"/>
                </a:solidFill>
                <a:effectLst/>
                <a:uLnTx/>
                <a:uFillTx/>
                <a:latin typeface="+mn-lt"/>
                <a:ea typeface="+mn-ea"/>
                <a:cs typeface="+mn-cs"/>
              </a:rPr>
              <a:t>Etude de la stabilité de tension en régime permanent</a:t>
            </a:r>
            <a:endParaRPr kumimoji="0" lang="fr-FR"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9"/>
            <a:ext cx="7272807"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numéro de diapositive 5"/>
          <p:cNvSpPr>
            <a:spLocks noGrp="1"/>
          </p:cNvSpPr>
          <p:nvPr>
            <p:ph type="sldNum" sz="quarter" idx="12"/>
          </p:nvPr>
        </p:nvSpPr>
        <p:spPr/>
        <p:txBody>
          <a:bodyPr/>
          <a:lstStyle/>
          <a:p>
            <a:pPr>
              <a:defRPr/>
            </a:pPr>
            <a:r>
              <a:rPr lang="fr-BE" sz="1800" b="1" dirty="0" smtClean="0">
                <a:latin typeface="Arial Black" panose="020B0A04020102020204" pitchFamily="34" charset="0"/>
              </a:rPr>
              <a:t>8</a:t>
            </a:r>
            <a:endParaRPr lang="fr-BE" sz="1800" b="1" dirty="0">
              <a:latin typeface="Arial Black" panose="020B0A04020102020204" pitchFamily="34" charset="0"/>
            </a:endParaRPr>
          </a:p>
        </p:txBody>
      </p:sp>
    </p:spTree>
    <p:extLst>
      <p:ext uri="{BB962C8B-B14F-4D97-AF65-F5344CB8AC3E}">
        <p14:creationId xmlns:p14="http://schemas.microsoft.com/office/powerpoint/2010/main" val="3554336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Diapo</Template>
  <TotalTime>554</TotalTime>
  <Words>997</Words>
  <Application>Microsoft Office PowerPoint</Application>
  <PresentationFormat>Affichage à l'écran (4:3)</PresentationFormat>
  <Paragraphs>155</Paragraphs>
  <Slides>32</Slides>
  <Notes>2</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Diapo</vt:lpstr>
      <vt:lpstr>Présentation PowerPoint</vt:lpstr>
      <vt:lpstr>Plan de l’exposé</vt:lpstr>
      <vt:lpstr> Introduction  </vt:lpstr>
      <vt:lpstr> Concept des smart grids  </vt:lpstr>
      <vt:lpstr>Présentation PowerPoint</vt:lpstr>
      <vt:lpstr>Présentation PowerPoint</vt:lpstr>
      <vt:lpstr>Courbe d’ effondrement</vt:lpstr>
      <vt:lpstr>Les courbes ci-dessous représentent la courbe d’effondrement de la tension au niveau des nœuds 5,6 et 8 en fonction de l’augmentation de la puissance active de notre réseau test</vt:lpstr>
      <vt:lpstr>Présentation PowerPoint</vt:lpstr>
      <vt:lpstr>Augmentation de charge de 60%</vt:lpstr>
      <vt:lpstr>Charge à +60%  Compensation synchrone par G2 </vt:lpstr>
      <vt:lpstr> Augmentation de  la charge  à +100% Compensation synchrone par G2 </vt:lpstr>
      <vt:lpstr>Charge à +100% Compensation  synchrone en G2 et G3 </vt:lpstr>
      <vt:lpstr>Charge 100% Compensation synchrone G2 et G3 STATCOM </vt:lpstr>
      <vt:lpstr>Charge 100% Compensation synchrone G2 et G3 SSSC </vt:lpstr>
      <vt:lpstr>Charge 100% Compensation synchrone G2 et G3 UPFC </vt:lpstr>
      <vt:lpstr>Etude de la stabilité de tension en régime transitoire</vt:lpstr>
      <vt:lpstr>Court-Circuit entre nœud 7-5</vt:lpstr>
      <vt:lpstr>Présentation PowerPoint</vt:lpstr>
      <vt:lpstr>Régulation de tension</vt:lpstr>
      <vt:lpstr>Régulation de vitesse</vt:lpstr>
      <vt:lpstr>Système non régulé</vt:lpstr>
      <vt:lpstr>Système non régulé</vt:lpstr>
      <vt:lpstr>Système non régulé</vt:lpstr>
      <vt:lpstr> Impact de l’éolienne sur le réseau </vt:lpstr>
      <vt:lpstr>Présentation PowerPoint</vt:lpstr>
      <vt:lpstr>Présentation PowerPoint</vt:lpstr>
      <vt:lpstr>Comportement de la tension de la machine 1</vt:lpstr>
      <vt:lpstr>Présentation PowerPoint</vt:lpstr>
      <vt:lpstr>Comportement de la tension de la machine 3</vt:lpstr>
      <vt:lpstr> Conclusion </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nPower</dc:creator>
  <cp:lastModifiedBy>A</cp:lastModifiedBy>
  <cp:revision>33</cp:revision>
  <dcterms:created xsi:type="dcterms:W3CDTF">2017-06-17T10:25:50Z</dcterms:created>
  <dcterms:modified xsi:type="dcterms:W3CDTF">2017-06-21T00:26:58Z</dcterms:modified>
</cp:coreProperties>
</file>